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03" autoAdjust="0"/>
  </p:normalViewPr>
  <p:slideViewPr>
    <p:cSldViewPr>
      <p:cViewPr varScale="1">
        <p:scale>
          <a:sx n="51" d="100"/>
          <a:sy n="51" d="100"/>
        </p:scale>
        <p:origin x="-836" y="-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13" tIns="45706" rIns="91413" bIns="45706" rtlCol="0"/>
          <a:lstStyle>
            <a:lvl1pPr algn="l">
              <a:defRPr sz="1200"/>
            </a:lvl1pPr>
          </a:lstStyle>
          <a:p>
            <a:pPr>
              <a:defRPr/>
            </a:pPr>
            <a:endParaRPr lang="en-US"/>
          </a:p>
        </p:txBody>
      </p:sp>
      <p:sp>
        <p:nvSpPr>
          <p:cNvPr id="3" name="Date Placeholder 2"/>
          <p:cNvSpPr>
            <a:spLocks noGrp="1"/>
          </p:cNvSpPr>
          <p:nvPr>
            <p:ph type="dt" idx="1"/>
          </p:nvPr>
        </p:nvSpPr>
        <p:spPr>
          <a:xfrm>
            <a:off x="3970340" y="0"/>
            <a:ext cx="3038475" cy="465138"/>
          </a:xfrm>
          <a:prstGeom prst="rect">
            <a:avLst/>
          </a:prstGeom>
        </p:spPr>
        <p:txBody>
          <a:bodyPr vert="horz" lIns="91413" tIns="45706" rIns="91413" bIns="45706" rtlCol="0"/>
          <a:lstStyle>
            <a:lvl1pPr algn="r">
              <a:defRPr sz="1200"/>
            </a:lvl1pPr>
          </a:lstStyle>
          <a:p>
            <a:pPr>
              <a:defRPr/>
            </a:pPr>
            <a:fld id="{00067122-6981-43EB-9097-96FD33B88592}" type="datetimeFigureOut">
              <a:rPr lang="en-US"/>
              <a:pPr>
                <a:defRPr/>
              </a:pPr>
              <a:t>10/25/2016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3" tIns="45706" rIns="91413" bIns="45706" rtlCol="0" anchor="ctr"/>
          <a:lstStyle/>
          <a:p>
            <a:pPr lvl="0"/>
            <a:endParaRPr lang="en-US" noProof="0" smtClean="0"/>
          </a:p>
        </p:txBody>
      </p:sp>
      <p:sp>
        <p:nvSpPr>
          <p:cNvPr id="5" name="Notes Placeholder 4"/>
          <p:cNvSpPr>
            <a:spLocks noGrp="1"/>
          </p:cNvSpPr>
          <p:nvPr>
            <p:ph type="body" sz="quarter" idx="3"/>
          </p:nvPr>
        </p:nvSpPr>
        <p:spPr>
          <a:xfrm>
            <a:off x="701677" y="4416427"/>
            <a:ext cx="5607050" cy="4183063"/>
          </a:xfrm>
          <a:prstGeom prst="rect">
            <a:avLst/>
          </a:prstGeom>
        </p:spPr>
        <p:txBody>
          <a:bodyPr vert="horz" lIns="91413" tIns="45706" rIns="91413" bIns="4570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29675"/>
            <a:ext cx="3038475" cy="465138"/>
          </a:xfrm>
          <a:prstGeom prst="rect">
            <a:avLst/>
          </a:prstGeom>
        </p:spPr>
        <p:txBody>
          <a:bodyPr vert="horz" lIns="91413" tIns="45706" rIns="91413" bIns="4570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13" tIns="45706" rIns="91413" bIns="45706" rtlCol="0" anchor="b"/>
          <a:lstStyle>
            <a:lvl1pPr algn="r">
              <a:defRPr sz="1200"/>
            </a:lvl1pPr>
          </a:lstStyle>
          <a:p>
            <a:pPr>
              <a:defRPr/>
            </a:pPr>
            <a:fld id="{D30DF285-870A-482B-A5AF-5DDEB894111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4C6F53-C9D9-44FA-94D7-CAD14E4EF88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4C6F53-C9D9-44FA-94D7-CAD14E4EF884}"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4C6F53-C9D9-44FA-94D7-CAD14E4EF88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4C6F53-C9D9-44FA-94D7-CAD14E4EF884}"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19F0DA3-2A7D-4A41-917D-0D6D03555EB1}" type="datetimeFigureOut">
              <a:rPr lang="en-US"/>
              <a:pPr>
                <a:defRPr/>
              </a:pPr>
              <a:t>10/25/2016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45DF82-179B-4245-A902-6368B067DB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3E9F3F-F09A-4176-9F5D-0D089C8E960D}" type="datetimeFigureOut">
              <a:rPr lang="en-US"/>
              <a:pPr>
                <a:defRPr/>
              </a:pPr>
              <a:t>10/25/2016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139405-8377-4AE9-8ECD-0574AE5B80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B6AFB2-73BD-487D-8ECA-03E44A37ADC4}" type="datetimeFigureOut">
              <a:rPr lang="en-US"/>
              <a:pPr>
                <a:defRPr/>
              </a:pPr>
              <a:t>10/25/2016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5F31EF-8A4C-452E-8F98-C6F74D3873D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EF4324-7738-4103-8F9F-8ADC9599FDC3}" type="datetimeFigureOut">
              <a:rPr lang="en-US"/>
              <a:pPr>
                <a:defRPr/>
              </a:pPr>
              <a:t>10/25/2016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1BE12F-E2E4-42AA-BC84-D8EC84C031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B794FE9-0C2B-4D7E-9D42-2A8ED75235A0}" type="datetimeFigureOut">
              <a:rPr lang="en-US"/>
              <a:pPr>
                <a:defRPr/>
              </a:pPr>
              <a:t>10/25/2016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718353-8D1E-4C9E-9930-85B12D7E43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CDEFC3-D5F7-4452-8670-25057F71524D}" type="datetimeFigureOut">
              <a:rPr lang="en-US"/>
              <a:pPr>
                <a:defRPr/>
              </a:pPr>
              <a:t>10/25/2016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F2751B-84A5-4895-BC28-C7DF8BBBDF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D7E64B-FC11-4D20-8473-E39B3287686B}" type="datetimeFigureOut">
              <a:rPr lang="en-US"/>
              <a:pPr>
                <a:defRPr/>
              </a:pPr>
              <a:t>10/25/2016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D7A58F-7EF0-4ADF-812E-D5BE54DA4D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D711034-5E77-4E2D-862F-45B8CD656147}" type="datetimeFigureOut">
              <a:rPr lang="en-US"/>
              <a:pPr>
                <a:defRPr/>
              </a:pPr>
              <a:t>10/25/2016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1EF12F-5B25-4E6D-B04F-B6853888C4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D0FDAE-47EA-40C8-80C0-08C25876A334}" type="datetimeFigureOut">
              <a:rPr lang="en-US"/>
              <a:pPr>
                <a:defRPr/>
              </a:pPr>
              <a:t>10/25/2016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5324E7-D9FA-4819-ADA3-9507C127164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FB78F6-3245-487A-8741-F513A2BCD406}" type="datetimeFigureOut">
              <a:rPr lang="en-US"/>
              <a:pPr>
                <a:defRPr/>
              </a:pPr>
              <a:t>10/25/2016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8F283C-764E-42D1-8ED4-D349069A55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C2648F-E249-4016-ABE3-A2E075EF2454}" type="datetimeFigureOut">
              <a:rPr lang="en-US"/>
              <a:pPr>
                <a:defRPr/>
              </a:pPr>
              <a:t>10/25/2016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E6274B-F2C5-47C9-941D-EA09A51A39E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503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748"/>
            <a:ext cx="2133600" cy="364331"/>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72DEE23-B091-4FBD-91AA-BAC289747D82}" type="datetimeFigureOut">
              <a:rPr lang="en-US"/>
              <a:pPr>
                <a:defRPr/>
              </a:pPr>
              <a:t>10/25/2016</a:t>
            </a:fld>
            <a:endParaRPr lang="en-US"/>
          </a:p>
        </p:txBody>
      </p:sp>
      <p:sp>
        <p:nvSpPr>
          <p:cNvPr id="5" name="Footer Placeholder 4"/>
          <p:cNvSpPr>
            <a:spLocks noGrp="1"/>
          </p:cNvSpPr>
          <p:nvPr>
            <p:ph type="ftr" sz="quarter" idx="3"/>
          </p:nvPr>
        </p:nvSpPr>
        <p:spPr>
          <a:xfrm>
            <a:off x="3124200" y="6356748"/>
            <a:ext cx="2895600" cy="364331"/>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748"/>
            <a:ext cx="2133600" cy="364331"/>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9783306-49E4-4221-B202-B6E4742A6E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xqFQoTCNKv5_nZxMgCFYWRDQodvkoNEw&amp;url=http://naturalnews.com/KFC-Chick-fil-A-Burger-King-Pizza-Hut-MSG-menu-items.html&amp;psig=AFQjCNEQgt6cXFM3J29wm4UNV67u9tK1ew&amp;ust=144500623075422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203201" y="4876800"/>
            <a:ext cx="8737600" cy="1809750"/>
            <a:chOff x="228601" y="6654800"/>
            <a:chExt cx="6400800" cy="2413000"/>
          </a:xfrm>
          <a:noFill/>
        </p:grpSpPr>
        <p:sp>
          <p:nvSpPr>
            <p:cNvPr id="2051" name="Rectangle 5"/>
            <p:cNvSpPr>
              <a:spLocks noChangeArrowheads="1"/>
            </p:cNvSpPr>
            <p:nvPr/>
          </p:nvSpPr>
          <p:spPr bwMode="auto">
            <a:xfrm>
              <a:off x="2759150" y="6654800"/>
              <a:ext cx="3870251" cy="2413000"/>
            </a:xfrm>
            <a:prstGeom prst="rect">
              <a:avLst/>
            </a:prstGeom>
            <a:grpFill/>
            <a:ln w="9525">
              <a:solidFill>
                <a:schemeClr val="tx1"/>
              </a:solidFill>
              <a:miter lim="800000"/>
              <a:headEnd/>
              <a:tailEnd/>
            </a:ln>
          </p:spPr>
          <p:txBody>
            <a:bodyPr wrap="square"/>
            <a:lstStyle/>
            <a:p>
              <a:r>
                <a:rPr lang="en-US" b="1" dirty="0" smtClean="0">
                  <a:solidFill>
                    <a:schemeClr val="bg1"/>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-Caddoes don’t want  to live in missions and be converted to Christianity.</a:t>
              </a:r>
            </a:p>
            <a:p>
              <a:r>
                <a:rPr lang="en-US" b="1" dirty="0" smtClean="0">
                  <a:solidFill>
                    <a:srgbClr val="FF0000"/>
                  </a:solidFill>
                  <a:latin typeface="Times New Roman" pitchFamily="18" charset="0"/>
                  <a:cs typeface="Times New Roman" pitchFamily="18" charset="0"/>
                </a:rPr>
                <a:t>-Drought and disease</a:t>
              </a:r>
            </a:p>
            <a:p>
              <a:r>
                <a:rPr lang="en-US" b="1" dirty="0" smtClean="0">
                  <a:solidFill>
                    <a:srgbClr val="FF0000"/>
                  </a:solidFill>
                  <a:latin typeface="Times New Roman" pitchFamily="18" charset="0"/>
                  <a:cs typeface="Times New Roman" pitchFamily="18" charset="0"/>
                </a:rPr>
                <a:t>-Lack of Supplies</a:t>
              </a:r>
            </a:p>
            <a:p>
              <a:r>
                <a:rPr lang="en-US" b="1" dirty="0" smtClean="0">
                  <a:solidFill>
                    <a:srgbClr val="FF0000"/>
                  </a:solidFill>
                  <a:latin typeface="Times New Roman" pitchFamily="18" charset="0"/>
                  <a:cs typeface="Times New Roman" pitchFamily="18" charset="0"/>
                </a:rPr>
                <a:t>-Distance from Mexico</a:t>
              </a:r>
              <a:endParaRPr lang="en-US" b="1" dirty="0">
                <a:solidFill>
                  <a:srgbClr val="FF0000"/>
                </a:solidFill>
                <a:latin typeface="Times New Roman" pitchFamily="18" charset="0"/>
                <a:cs typeface="Times New Roman" pitchFamily="18" charset="0"/>
              </a:endParaRPr>
            </a:p>
          </p:txBody>
        </p:sp>
        <p:sp>
          <p:nvSpPr>
            <p:cNvPr id="2056" name="Rectangle 10"/>
            <p:cNvSpPr>
              <a:spLocks noChangeArrowheads="1"/>
            </p:cNvSpPr>
            <p:nvPr/>
          </p:nvSpPr>
          <p:spPr bwMode="auto">
            <a:xfrm>
              <a:off x="228601" y="6985000"/>
              <a:ext cx="2418907" cy="1676400"/>
            </a:xfrm>
            <a:prstGeom prst="rect">
              <a:avLst/>
            </a:prstGeom>
            <a:noFill/>
            <a:ln w="9525">
              <a:solidFill>
                <a:schemeClr val="tx1"/>
              </a:solidFill>
              <a:miter lim="800000"/>
              <a:headEnd/>
              <a:tailEnd/>
            </a:ln>
          </p:spPr>
          <p:txBody>
            <a:bodyPr wrap="square" anchor="ctr"/>
            <a:lstStyle/>
            <a:p>
              <a:pPr algn="ctr"/>
              <a:r>
                <a:rPr lang="en-US" sz="2400" b="1" dirty="0" smtClean="0">
                  <a:solidFill>
                    <a:srgbClr val="FF0000"/>
                  </a:solidFill>
                  <a:latin typeface="Times New Roman" pitchFamily="18" charset="0"/>
                  <a:cs typeface="Times New Roman" pitchFamily="18" charset="0"/>
                </a:rPr>
                <a:t>Reasons why Spain’s first Missions in East Texas</a:t>
              </a:r>
              <a:r>
                <a:rPr lang="en-US" sz="2400"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Fail</a:t>
              </a:r>
              <a:endParaRPr lang="en-US" sz="2400" b="1" dirty="0">
                <a:solidFill>
                  <a:srgbClr val="FF0000"/>
                </a:solidFill>
                <a:latin typeface="Times New Roman" pitchFamily="18" charset="0"/>
                <a:cs typeface="Times New Roman" pitchFamily="18" charset="0"/>
              </a:endParaRPr>
            </a:p>
          </p:txBody>
        </p:sp>
      </p:grpSp>
      <p:grpSp>
        <p:nvGrpSpPr>
          <p:cNvPr id="25" name="Group 24"/>
          <p:cNvGrpSpPr/>
          <p:nvPr/>
        </p:nvGrpSpPr>
        <p:grpSpPr>
          <a:xfrm>
            <a:off x="203203" y="1676400"/>
            <a:ext cx="8737598" cy="1600200"/>
            <a:chOff x="304802" y="2387600"/>
            <a:chExt cx="6400798" cy="2133600"/>
          </a:xfrm>
        </p:grpSpPr>
        <p:sp>
          <p:nvSpPr>
            <p:cNvPr id="2053" name="Rectangle 7"/>
            <p:cNvSpPr>
              <a:spLocks noChangeArrowheads="1"/>
            </p:cNvSpPr>
            <p:nvPr/>
          </p:nvSpPr>
          <p:spPr bwMode="auto">
            <a:xfrm>
              <a:off x="2835348" y="2387600"/>
              <a:ext cx="3870252" cy="2133600"/>
            </a:xfrm>
            <a:prstGeom prst="rect">
              <a:avLst/>
            </a:prstGeom>
            <a:noFill/>
            <a:ln w="9525">
              <a:solidFill>
                <a:schemeClr val="tx1"/>
              </a:solidFill>
              <a:miter lim="800000"/>
              <a:headEnd/>
              <a:tailEnd/>
            </a:ln>
          </p:spPr>
          <p:txBody>
            <a:bodyPr wrap="square" anchor="ctr" anchorCtr="0"/>
            <a:lstStyle/>
            <a:p>
              <a:pPr>
                <a:defRPr/>
              </a:pPr>
              <a:r>
                <a:rPr lang="en-US" b="1" dirty="0" smtClean="0">
                  <a:solidFill>
                    <a:srgbClr val="FF0000"/>
                  </a:solidFill>
                  <a:latin typeface="Times New Roman" pitchFamily="18" charset="0"/>
                  <a:cs typeface="Times New Roman" pitchFamily="18" charset="0"/>
                </a:rPr>
                <a:t>French fort built in Matagorda Bay Texas.  Gen. Alonso de Leon was sent on 4 expeditions to find and destroy the  fort but found it abandoned and in ruins on his 4</a:t>
              </a:r>
              <a:r>
                <a:rPr lang="en-US" b="1" baseline="30000" dirty="0" smtClean="0">
                  <a:solidFill>
                    <a:srgbClr val="FF0000"/>
                  </a:solidFill>
                  <a:latin typeface="Times New Roman" pitchFamily="18" charset="0"/>
                  <a:cs typeface="Times New Roman" pitchFamily="18" charset="0"/>
                </a:rPr>
                <a:t>th</a:t>
              </a:r>
              <a:r>
                <a:rPr lang="en-US" b="1" dirty="0" smtClean="0">
                  <a:solidFill>
                    <a:srgbClr val="FF0000"/>
                  </a:solidFill>
                  <a:latin typeface="Times New Roman" pitchFamily="18" charset="0"/>
                  <a:cs typeface="Times New Roman" pitchFamily="18" charset="0"/>
                </a:rPr>
                <a:t> expedition. </a:t>
              </a:r>
              <a:r>
                <a:rPr lang="en-US" b="1" u="sng" dirty="0" smtClean="0">
                  <a:solidFill>
                    <a:srgbClr val="FF0000"/>
                  </a:solidFill>
                  <a:latin typeface="Times New Roman" pitchFamily="18" charset="0"/>
                  <a:cs typeface="Times New Roman" pitchFamily="18" charset="0"/>
                </a:rPr>
                <a:t>Spain became re-interested in TX.</a:t>
              </a:r>
              <a:endParaRPr lang="en-US" b="1" u="sng" dirty="0">
                <a:solidFill>
                  <a:srgbClr val="FF0000"/>
                </a:solidFill>
                <a:latin typeface="Times New Roman" pitchFamily="18" charset="0"/>
                <a:cs typeface="Times New Roman" pitchFamily="18" charset="0"/>
              </a:endParaRPr>
            </a:p>
          </p:txBody>
        </p:sp>
        <p:sp>
          <p:nvSpPr>
            <p:cNvPr id="2052" name="Rectangle 6"/>
            <p:cNvSpPr>
              <a:spLocks noChangeArrowheads="1"/>
            </p:cNvSpPr>
            <p:nvPr/>
          </p:nvSpPr>
          <p:spPr bwMode="auto">
            <a:xfrm>
              <a:off x="304802" y="2489200"/>
              <a:ext cx="2418905" cy="1676400"/>
            </a:xfrm>
            <a:prstGeom prst="rect">
              <a:avLst/>
            </a:prstGeom>
            <a:noFill/>
            <a:ln w="9525">
              <a:solidFill>
                <a:schemeClr val="tx1"/>
              </a:solidFill>
              <a:miter lim="800000"/>
              <a:headEnd/>
              <a:tailEnd/>
            </a:ln>
          </p:spPr>
          <p:txBody>
            <a:bodyPr wrap="none" anchor="ctr"/>
            <a:lstStyle/>
            <a:p>
              <a:pPr algn="ctr"/>
              <a:r>
                <a:rPr lang="en-US" sz="3600" b="1" dirty="0" smtClean="0">
                  <a:solidFill>
                    <a:schemeClr val="tx2"/>
                  </a:solidFill>
                  <a:latin typeface="Times New Roman" pitchFamily="18" charset="0"/>
                  <a:cs typeface="Times New Roman" pitchFamily="18" charset="0"/>
                </a:rPr>
                <a:t>Fort St Louis</a:t>
              </a:r>
              <a:endParaRPr lang="en-US" sz="3600" b="1" dirty="0">
                <a:solidFill>
                  <a:schemeClr val="tx2"/>
                </a:solidFill>
                <a:latin typeface="Times New Roman" pitchFamily="18" charset="0"/>
                <a:cs typeface="Times New Roman" pitchFamily="18" charset="0"/>
              </a:endParaRPr>
            </a:p>
          </p:txBody>
        </p:sp>
      </p:grpSp>
      <p:grpSp>
        <p:nvGrpSpPr>
          <p:cNvPr id="17" name="Group 16"/>
          <p:cNvGrpSpPr/>
          <p:nvPr/>
        </p:nvGrpSpPr>
        <p:grpSpPr>
          <a:xfrm>
            <a:off x="203204" y="304800"/>
            <a:ext cx="8661398" cy="1295400"/>
            <a:chOff x="304802" y="330200"/>
            <a:chExt cx="6344976" cy="1727200"/>
          </a:xfrm>
        </p:grpSpPr>
        <p:sp>
          <p:nvSpPr>
            <p:cNvPr id="18" name="Rectangle 5"/>
            <p:cNvSpPr>
              <a:spLocks noChangeArrowheads="1"/>
            </p:cNvSpPr>
            <p:nvPr/>
          </p:nvSpPr>
          <p:spPr bwMode="auto">
            <a:xfrm>
              <a:off x="2779526" y="330200"/>
              <a:ext cx="3870252" cy="1727200"/>
            </a:xfrm>
            <a:prstGeom prst="rect">
              <a:avLst/>
            </a:prstGeom>
            <a:noFill/>
            <a:ln w="9525">
              <a:solidFill>
                <a:schemeClr val="tx1"/>
              </a:solidFill>
              <a:miter lim="800000"/>
              <a:headEnd/>
              <a:tailEnd/>
            </a:ln>
          </p:spPr>
          <p:txBody>
            <a:bodyPr wrap="square" anchor="ctr"/>
            <a:lstStyle/>
            <a:p>
              <a:r>
                <a:rPr lang="en-US" b="1" dirty="0" smtClean="0">
                  <a:solidFill>
                    <a:srgbClr val="FF0000"/>
                  </a:solidFill>
                  <a:latin typeface="Times New Roman" pitchFamily="18" charset="0"/>
                  <a:cs typeface="Times New Roman" pitchFamily="18" charset="0"/>
                </a:rPr>
                <a:t>Frenchman hoping to start a colony at the mouth of the Mississippi  River gets lost and establishes Fort St Louis in Matagorda Bay Texas</a:t>
              </a:r>
              <a:endParaRPr lang="en-US" b="1" dirty="0">
                <a:solidFill>
                  <a:srgbClr val="FF0000"/>
                </a:solidFill>
                <a:latin typeface="Times New Roman" pitchFamily="18" charset="0"/>
                <a:cs typeface="Times New Roman" pitchFamily="18" charset="0"/>
              </a:endParaRPr>
            </a:p>
          </p:txBody>
        </p:sp>
        <p:sp>
          <p:nvSpPr>
            <p:cNvPr id="19" name="Rectangle 10"/>
            <p:cNvSpPr>
              <a:spLocks noChangeArrowheads="1"/>
            </p:cNvSpPr>
            <p:nvPr/>
          </p:nvSpPr>
          <p:spPr bwMode="auto">
            <a:xfrm>
              <a:off x="304802" y="381000"/>
              <a:ext cx="2418905" cy="1676400"/>
            </a:xfrm>
            <a:prstGeom prst="rect">
              <a:avLst/>
            </a:prstGeom>
            <a:noFill/>
            <a:ln w="9525">
              <a:solidFill>
                <a:schemeClr val="tx1"/>
              </a:solidFill>
              <a:miter lim="800000"/>
              <a:headEnd/>
              <a:tailEnd/>
            </a:ln>
          </p:spPr>
          <p:txBody>
            <a:bodyPr wrap="none" anchor="ctr"/>
            <a:lstStyle/>
            <a:p>
              <a:pPr algn="ctr"/>
              <a:r>
                <a:rPr lang="en-US" sz="4000" b="1" dirty="0" smtClean="0">
                  <a:solidFill>
                    <a:schemeClr val="tx2"/>
                  </a:solidFill>
                  <a:latin typeface="Times New Roman" pitchFamily="18" charset="0"/>
                  <a:cs typeface="Times New Roman" pitchFamily="18" charset="0"/>
                </a:rPr>
                <a:t>La Salle</a:t>
              </a:r>
              <a:endParaRPr lang="en-US" sz="4000" b="1" dirty="0">
                <a:solidFill>
                  <a:schemeClr val="tx2"/>
                </a:solidFill>
                <a:latin typeface="Times New Roman" pitchFamily="18" charset="0"/>
                <a:cs typeface="Times New Roman" pitchFamily="18" charset="0"/>
              </a:endParaRPr>
            </a:p>
          </p:txBody>
        </p:sp>
      </p:grpSp>
      <p:grpSp>
        <p:nvGrpSpPr>
          <p:cNvPr id="21" name="Group 20"/>
          <p:cNvGrpSpPr/>
          <p:nvPr/>
        </p:nvGrpSpPr>
        <p:grpSpPr>
          <a:xfrm>
            <a:off x="203203" y="3352800"/>
            <a:ext cx="8737598" cy="1371600"/>
            <a:chOff x="304802" y="2362200"/>
            <a:chExt cx="6400798" cy="2002971"/>
          </a:xfrm>
          <a:noFill/>
        </p:grpSpPr>
        <p:sp>
          <p:nvSpPr>
            <p:cNvPr id="22" name="Rectangle 6"/>
            <p:cNvSpPr>
              <a:spLocks noChangeArrowheads="1"/>
            </p:cNvSpPr>
            <p:nvPr/>
          </p:nvSpPr>
          <p:spPr bwMode="auto">
            <a:xfrm>
              <a:off x="304802" y="2667000"/>
              <a:ext cx="2418905" cy="1676400"/>
            </a:xfrm>
            <a:prstGeom prst="rect">
              <a:avLst/>
            </a:prstGeom>
            <a:noFill/>
            <a:ln w="9525">
              <a:solidFill>
                <a:schemeClr val="tx1"/>
              </a:solidFill>
              <a:miter lim="800000"/>
              <a:headEnd/>
              <a:tailEnd/>
            </a:ln>
          </p:spPr>
          <p:txBody>
            <a:bodyPr wrap="square" anchor="ctr"/>
            <a:lstStyle/>
            <a:p>
              <a:pPr algn="ctr"/>
              <a:r>
                <a:rPr lang="en-US" sz="2800" b="1" dirty="0" smtClean="0">
                  <a:solidFill>
                    <a:srgbClr val="FF0000"/>
                  </a:solidFill>
                  <a:latin typeface="Times New Roman" pitchFamily="18" charset="0"/>
                  <a:cs typeface="Times New Roman" pitchFamily="18" charset="0"/>
                </a:rPr>
                <a:t>Alonso de Leon &amp; Father </a:t>
              </a:r>
              <a:r>
                <a:rPr lang="en-US" sz="2800" b="1" dirty="0" err="1" smtClean="0">
                  <a:solidFill>
                    <a:srgbClr val="FF0000"/>
                  </a:solidFill>
                  <a:latin typeface="Times New Roman" pitchFamily="18" charset="0"/>
                  <a:cs typeface="Times New Roman" pitchFamily="18" charset="0"/>
                </a:rPr>
                <a:t>Massanet</a:t>
              </a:r>
              <a:endParaRPr lang="en-US" sz="2800" b="1" dirty="0">
                <a:solidFill>
                  <a:srgbClr val="FF0000"/>
                </a:solidFill>
                <a:latin typeface="Times New Roman" pitchFamily="18" charset="0"/>
                <a:cs typeface="Times New Roman" pitchFamily="18" charset="0"/>
              </a:endParaRPr>
            </a:p>
          </p:txBody>
        </p:sp>
        <p:sp>
          <p:nvSpPr>
            <p:cNvPr id="23" name="Rectangle 7"/>
            <p:cNvSpPr>
              <a:spLocks noChangeArrowheads="1"/>
            </p:cNvSpPr>
            <p:nvPr/>
          </p:nvSpPr>
          <p:spPr bwMode="auto">
            <a:xfrm>
              <a:off x="2835348" y="2362200"/>
              <a:ext cx="3870252" cy="2002971"/>
            </a:xfrm>
            <a:prstGeom prst="rect">
              <a:avLst/>
            </a:prstGeom>
            <a:grpFill/>
            <a:ln w="9525">
              <a:solidFill>
                <a:schemeClr val="tx1"/>
              </a:solidFill>
              <a:miter lim="800000"/>
              <a:headEnd/>
              <a:tailEnd/>
            </a:ln>
          </p:spPr>
          <p:txBody>
            <a:bodyPr wrap="square" anchor="ctr"/>
            <a:lstStyle/>
            <a:p>
              <a:r>
                <a:rPr lang="en-US" b="1" dirty="0" smtClean="0">
                  <a:solidFill>
                    <a:srgbClr val="FF0000"/>
                  </a:solidFill>
                  <a:latin typeface="Times New Roman" pitchFamily="18" charset="0"/>
                  <a:cs typeface="Times New Roman" pitchFamily="18" charset="0"/>
                </a:rPr>
                <a:t>Are sent to build the </a:t>
              </a:r>
              <a:r>
                <a:rPr lang="en-US" b="1" u="sng" dirty="0" smtClean="0">
                  <a:solidFill>
                    <a:srgbClr val="FF0000"/>
                  </a:solidFill>
                  <a:latin typeface="Times New Roman" pitchFamily="18" charset="0"/>
                  <a:cs typeface="Times New Roman" pitchFamily="18" charset="0"/>
                </a:rPr>
                <a:t>1</a:t>
              </a:r>
              <a:r>
                <a:rPr lang="en-US" b="1" u="sng" baseline="30000" dirty="0" smtClean="0">
                  <a:solidFill>
                    <a:srgbClr val="FF0000"/>
                  </a:solidFill>
                  <a:latin typeface="Times New Roman" pitchFamily="18" charset="0"/>
                  <a:cs typeface="Times New Roman" pitchFamily="18" charset="0"/>
                </a:rPr>
                <a:t>st</a:t>
              </a:r>
              <a:r>
                <a:rPr lang="en-US" b="1" u="sng" dirty="0" smtClean="0">
                  <a:solidFill>
                    <a:srgbClr val="FF0000"/>
                  </a:solidFill>
                  <a:latin typeface="Times New Roman" pitchFamily="18" charset="0"/>
                  <a:cs typeface="Times New Roman" pitchFamily="18" charset="0"/>
                </a:rPr>
                <a:t> East Texas Missions </a:t>
              </a:r>
              <a:r>
                <a:rPr lang="en-US" b="1" dirty="0" smtClean="0">
                  <a:solidFill>
                    <a:srgbClr val="FF0000"/>
                  </a:solidFill>
                  <a:latin typeface="Times New Roman" pitchFamily="18" charset="0"/>
                  <a:cs typeface="Times New Roman" pitchFamily="18" charset="0"/>
                </a:rPr>
                <a:t>to keep the French out of Texas.  They establish missions </a:t>
              </a:r>
              <a:r>
                <a:rPr lang="en-US" b="1" u="sng" dirty="0" smtClean="0">
                  <a:solidFill>
                    <a:srgbClr val="FF0000"/>
                  </a:solidFill>
                  <a:latin typeface="Times New Roman" pitchFamily="18" charset="0"/>
                  <a:cs typeface="Times New Roman" pitchFamily="18" charset="0"/>
                </a:rPr>
                <a:t>San Francisco de los </a:t>
              </a:r>
              <a:r>
                <a:rPr lang="en-US" b="1" u="sng" dirty="0" err="1" smtClean="0">
                  <a:solidFill>
                    <a:srgbClr val="FF0000"/>
                  </a:solidFill>
                  <a:latin typeface="Times New Roman" pitchFamily="18" charset="0"/>
                  <a:cs typeface="Times New Roman" pitchFamily="18" charset="0"/>
                </a:rPr>
                <a:t>Tejas</a:t>
              </a:r>
              <a:r>
                <a:rPr lang="en-US" b="1" u="sng"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and </a:t>
              </a:r>
              <a:r>
                <a:rPr lang="en-US" b="1" dirty="0" err="1" smtClean="0">
                  <a:solidFill>
                    <a:srgbClr val="FF0000"/>
                  </a:solidFill>
                  <a:latin typeface="Times New Roman" pitchFamily="18" charset="0"/>
                  <a:cs typeface="Times New Roman" pitchFamily="18" charset="0"/>
                </a:rPr>
                <a:t>Santisimo</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Nombre</a:t>
              </a:r>
              <a:r>
                <a:rPr lang="en-US" b="1" dirty="0" smtClean="0">
                  <a:solidFill>
                    <a:srgbClr val="FF0000"/>
                  </a:solidFill>
                  <a:latin typeface="Times New Roman" pitchFamily="18" charset="0"/>
                  <a:cs typeface="Times New Roman" pitchFamily="18" charset="0"/>
                </a:rPr>
                <a:t> de Maria to keep the French out and convert the </a:t>
              </a:r>
              <a:r>
                <a:rPr lang="en-US" b="1" dirty="0" err="1" smtClean="0">
                  <a:solidFill>
                    <a:srgbClr val="FF0000"/>
                  </a:solidFill>
                  <a:latin typeface="Times New Roman" pitchFamily="18" charset="0"/>
                  <a:cs typeface="Times New Roman" pitchFamily="18" charset="0"/>
                </a:rPr>
                <a:t>Caddoes</a:t>
              </a:r>
              <a:r>
                <a:rPr lang="en-US" b="1" dirty="0" smtClean="0">
                  <a:solidFill>
                    <a:srgbClr val="FF0000"/>
                  </a:solidFill>
                  <a:latin typeface="Times New Roman" pitchFamily="18" charset="0"/>
                  <a:cs typeface="Times New Roman" pitchFamily="18" charset="0"/>
                </a:rPr>
                <a:t> to Christianity</a:t>
              </a:r>
              <a:endParaRPr lang="en-US" b="1" dirty="0">
                <a:solidFill>
                  <a:srgbClr val="FF0000"/>
                </a:solidFill>
                <a:latin typeface="Times New Roman" pitchFamily="18" charset="0"/>
                <a:cs typeface="Times New Roman" pitchFamily="18" charset="0"/>
              </a:endParaRPr>
            </a:p>
          </p:txBody>
        </p:sp>
      </p:grpSp>
      <p:sp>
        <p:nvSpPr>
          <p:cNvPr id="14" name="TextBox 13"/>
          <p:cNvSpPr txBox="1"/>
          <p:nvPr/>
        </p:nvSpPr>
        <p:spPr>
          <a:xfrm>
            <a:off x="2260600" y="-57150"/>
            <a:ext cx="4597400" cy="461665"/>
          </a:xfrm>
          <a:prstGeom prst="rect">
            <a:avLst/>
          </a:prstGeom>
          <a:noFill/>
        </p:spPr>
        <p:txBody>
          <a:bodyPr wrap="square" rtlCol="0">
            <a:spAutoFit/>
          </a:bodyPr>
          <a:lstStyle/>
          <a:p>
            <a:r>
              <a:rPr lang="en-US" sz="2400" b="1" dirty="0" smtClean="0">
                <a:latin typeface="Monotype Corsiva" pitchFamily="66" charset="0"/>
              </a:rPr>
              <a:t>Spanish Colonial Test Review</a:t>
            </a:r>
            <a:endParaRPr lang="en-US" sz="2400" b="1" dirty="0">
              <a:latin typeface="Monotype Corsiva"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p:nvPr/>
        </p:nvGrpSpPr>
        <p:grpSpPr>
          <a:xfrm>
            <a:off x="203201" y="4876800"/>
            <a:ext cx="8737600" cy="1809750"/>
            <a:chOff x="228601" y="6654800"/>
            <a:chExt cx="6400800" cy="2413000"/>
          </a:xfrm>
          <a:noFill/>
        </p:grpSpPr>
        <p:sp>
          <p:nvSpPr>
            <p:cNvPr id="2051" name="Rectangle 5"/>
            <p:cNvSpPr>
              <a:spLocks noChangeArrowheads="1"/>
            </p:cNvSpPr>
            <p:nvPr/>
          </p:nvSpPr>
          <p:spPr bwMode="auto">
            <a:xfrm>
              <a:off x="2759150" y="6654800"/>
              <a:ext cx="3870251" cy="2413000"/>
            </a:xfrm>
            <a:prstGeom prst="rect">
              <a:avLst/>
            </a:prstGeom>
            <a:grpFill/>
            <a:ln w="9525">
              <a:solidFill>
                <a:schemeClr val="tx1"/>
              </a:solidFill>
              <a:miter lim="800000"/>
              <a:headEnd/>
              <a:tailEnd/>
            </a:ln>
          </p:spPr>
          <p:txBody>
            <a:bodyPr wrap="square"/>
            <a:lstStyle/>
            <a:p>
              <a:pPr algn="ct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a:p>
              <a:pPr algn="ctr"/>
              <a:r>
                <a:rPr lang="en-US" b="1" dirty="0" smtClean="0">
                  <a:solidFill>
                    <a:srgbClr val="7030A0"/>
                  </a:solidFill>
                  <a:latin typeface="Times New Roman" pitchFamily="18" charset="0"/>
                  <a:cs typeface="Times New Roman" pitchFamily="18" charset="0"/>
                </a:rPr>
                <a:t>Requested by Aguayo in 1719, 400 settlers from the Canary Islands and Cuba arrived in San Antonio in </a:t>
              </a:r>
              <a:r>
                <a:rPr lang="en-US" b="1" u="sng" dirty="0" smtClean="0">
                  <a:solidFill>
                    <a:srgbClr val="7030A0"/>
                  </a:solidFill>
                  <a:latin typeface="Times New Roman" pitchFamily="18" charset="0"/>
                  <a:cs typeface="Times New Roman" pitchFamily="18" charset="0"/>
                </a:rPr>
                <a:t>1731 to strengthen Spain’s hold on Texas and raise livestock for the East Texas Missions</a:t>
              </a:r>
              <a:r>
                <a:rPr lang="en-US" b="1" dirty="0" smtClean="0">
                  <a:solidFill>
                    <a:srgbClr val="7030A0"/>
                  </a:solidFill>
                  <a:latin typeface="Times New Roman" pitchFamily="18" charset="0"/>
                  <a:cs typeface="Times New Roman" pitchFamily="18" charset="0"/>
                </a:rPr>
                <a:t>. They were good cattle ranchers</a:t>
              </a:r>
              <a:endParaRPr lang="en-US" b="1" dirty="0">
                <a:solidFill>
                  <a:srgbClr val="7030A0"/>
                </a:solidFill>
                <a:latin typeface="Times New Roman" pitchFamily="18" charset="0"/>
                <a:cs typeface="Times New Roman" pitchFamily="18" charset="0"/>
              </a:endParaRPr>
            </a:p>
          </p:txBody>
        </p:sp>
        <p:sp>
          <p:nvSpPr>
            <p:cNvPr id="2056" name="Rectangle 10"/>
            <p:cNvSpPr>
              <a:spLocks noChangeArrowheads="1"/>
            </p:cNvSpPr>
            <p:nvPr/>
          </p:nvSpPr>
          <p:spPr bwMode="auto">
            <a:xfrm>
              <a:off x="228601" y="6985000"/>
              <a:ext cx="2418907" cy="1676400"/>
            </a:xfrm>
            <a:prstGeom prst="rect">
              <a:avLst/>
            </a:prstGeom>
            <a:noFill/>
            <a:ln w="9525">
              <a:solidFill>
                <a:schemeClr val="tx1"/>
              </a:solidFill>
              <a:miter lim="800000"/>
              <a:headEnd/>
              <a:tailEnd/>
            </a:ln>
          </p:spPr>
          <p:txBody>
            <a:bodyPr wrap="square" anchor="ctr"/>
            <a:lstStyle/>
            <a:p>
              <a:pPr algn="ctr"/>
              <a:r>
                <a:rPr lang="en-US" sz="2800" b="1" dirty="0" smtClean="0">
                  <a:solidFill>
                    <a:srgbClr val="FF0000"/>
                  </a:solidFill>
                  <a:latin typeface="Times New Roman" pitchFamily="18" charset="0"/>
                  <a:cs typeface="Times New Roman" pitchFamily="18" charset="0"/>
                </a:rPr>
                <a:t>Settlers from the Canary Islands</a:t>
              </a:r>
              <a:endParaRPr lang="en-US" sz="2800" b="1" dirty="0">
                <a:solidFill>
                  <a:srgbClr val="FF0000"/>
                </a:solidFill>
                <a:latin typeface="Times New Roman" pitchFamily="18" charset="0"/>
                <a:cs typeface="Times New Roman" pitchFamily="18" charset="0"/>
              </a:endParaRPr>
            </a:p>
          </p:txBody>
        </p:sp>
      </p:grpSp>
      <p:grpSp>
        <p:nvGrpSpPr>
          <p:cNvPr id="3" name="Group 24"/>
          <p:cNvGrpSpPr/>
          <p:nvPr/>
        </p:nvGrpSpPr>
        <p:grpSpPr>
          <a:xfrm>
            <a:off x="203203" y="1676400"/>
            <a:ext cx="8737598" cy="1371600"/>
            <a:chOff x="304802" y="2387600"/>
            <a:chExt cx="6400798" cy="1828800"/>
          </a:xfrm>
        </p:grpSpPr>
        <p:sp>
          <p:nvSpPr>
            <p:cNvPr id="2053" name="Rectangle 7"/>
            <p:cNvSpPr>
              <a:spLocks noChangeArrowheads="1"/>
            </p:cNvSpPr>
            <p:nvPr/>
          </p:nvSpPr>
          <p:spPr bwMode="auto">
            <a:xfrm>
              <a:off x="2835348" y="2387600"/>
              <a:ext cx="3870252" cy="1828800"/>
            </a:xfrm>
            <a:prstGeom prst="rect">
              <a:avLst/>
            </a:prstGeom>
            <a:noFill/>
            <a:ln w="9525">
              <a:solidFill>
                <a:schemeClr val="tx1"/>
              </a:solidFill>
              <a:miter lim="800000"/>
              <a:headEnd/>
              <a:tailEnd/>
            </a:ln>
          </p:spPr>
          <p:txBody>
            <a:bodyPr wrap="square" anchor="ctr" anchorCtr="0"/>
            <a:lstStyle/>
            <a:p>
              <a:pPr algn="ctr">
                <a:defRPr/>
              </a:pPr>
              <a:r>
                <a:rPr lang="en-US" b="1" dirty="0" smtClean="0">
                  <a:solidFill>
                    <a:srgbClr val="FF0000"/>
                  </a:solidFill>
                  <a:latin typeface="Times New Roman" pitchFamily="18" charset="0"/>
                  <a:cs typeface="Times New Roman" pitchFamily="18" charset="0"/>
                </a:rPr>
                <a:t>Spanish are run out of east Texas by Lt. Blondel and 11 French Soldiers.  The Chicken War humiliated </a:t>
              </a:r>
              <a:r>
                <a:rPr lang="en-US" b="1" u="sng" dirty="0" smtClean="0">
                  <a:solidFill>
                    <a:srgbClr val="FF0000"/>
                  </a:solidFill>
                  <a:latin typeface="Times New Roman" pitchFamily="18" charset="0"/>
                  <a:cs typeface="Times New Roman" pitchFamily="18" charset="0"/>
                </a:rPr>
                <a:t>the Spanish and demonstrated how weak their hold on East Texas was</a:t>
              </a:r>
              <a:r>
                <a:rPr lang="en-US" b="1" dirty="0" smtClean="0">
                  <a:solidFill>
                    <a:srgbClr val="FF0000"/>
                  </a:solidFill>
                  <a:latin typeface="Times New Roman" pitchFamily="18" charset="0"/>
                  <a:cs typeface="Times New Roman" pitchFamily="18" charset="0"/>
                </a:rPr>
                <a:t>.</a:t>
              </a:r>
              <a:endParaRPr lang="en-US" b="1" dirty="0">
                <a:solidFill>
                  <a:srgbClr val="FF0000"/>
                </a:solidFill>
                <a:latin typeface="Times New Roman" pitchFamily="18" charset="0"/>
                <a:cs typeface="Times New Roman" pitchFamily="18" charset="0"/>
              </a:endParaRPr>
            </a:p>
          </p:txBody>
        </p:sp>
        <p:sp>
          <p:nvSpPr>
            <p:cNvPr id="2052" name="Rectangle 6"/>
            <p:cNvSpPr>
              <a:spLocks noChangeArrowheads="1"/>
            </p:cNvSpPr>
            <p:nvPr/>
          </p:nvSpPr>
          <p:spPr bwMode="auto">
            <a:xfrm>
              <a:off x="304802" y="2489200"/>
              <a:ext cx="2418905" cy="1676400"/>
            </a:xfrm>
            <a:prstGeom prst="rect">
              <a:avLst/>
            </a:prstGeom>
            <a:noFill/>
            <a:ln w="9525">
              <a:solidFill>
                <a:schemeClr val="tx1"/>
              </a:solidFill>
              <a:miter lim="800000"/>
              <a:headEnd/>
              <a:tailEnd/>
            </a:ln>
          </p:spPr>
          <p:txBody>
            <a:bodyPr wrap="none" anchor="ctr"/>
            <a:lstStyle/>
            <a:p>
              <a:pPr algn="ctr"/>
              <a:endParaRPr lang="en-US" sz="1600" b="1" dirty="0" smtClean="0">
                <a:solidFill>
                  <a:schemeClr val="bg1"/>
                </a:solidFill>
                <a:latin typeface="Times New Roman" pitchFamily="18" charset="0"/>
                <a:cs typeface="Times New Roman" pitchFamily="18" charset="0"/>
              </a:endParaRPr>
            </a:p>
            <a:p>
              <a:pPr algn="ctr"/>
              <a:r>
                <a:rPr lang="en-US" sz="3600" b="1" dirty="0" smtClean="0">
                  <a:solidFill>
                    <a:srgbClr val="FF0000"/>
                  </a:solidFill>
                  <a:latin typeface="Times New Roman" pitchFamily="18" charset="0"/>
                  <a:cs typeface="Times New Roman" pitchFamily="18" charset="0"/>
                </a:rPr>
                <a:t>Chicken War</a:t>
              </a:r>
              <a:endParaRPr lang="en-US" sz="3600" b="1" dirty="0">
                <a:solidFill>
                  <a:srgbClr val="FF0000"/>
                </a:solidFill>
                <a:latin typeface="Times New Roman" pitchFamily="18" charset="0"/>
                <a:cs typeface="Times New Roman" pitchFamily="18" charset="0"/>
              </a:endParaRPr>
            </a:p>
          </p:txBody>
        </p:sp>
      </p:grpSp>
      <p:grpSp>
        <p:nvGrpSpPr>
          <p:cNvPr id="4" name="Group 16"/>
          <p:cNvGrpSpPr/>
          <p:nvPr/>
        </p:nvGrpSpPr>
        <p:grpSpPr>
          <a:xfrm>
            <a:off x="203204" y="304800"/>
            <a:ext cx="8788396" cy="1295400"/>
            <a:chOff x="304802" y="330200"/>
            <a:chExt cx="6438010" cy="1727200"/>
          </a:xfrm>
        </p:grpSpPr>
        <p:sp>
          <p:nvSpPr>
            <p:cNvPr id="18" name="Rectangle 5"/>
            <p:cNvSpPr>
              <a:spLocks noChangeArrowheads="1"/>
            </p:cNvSpPr>
            <p:nvPr/>
          </p:nvSpPr>
          <p:spPr bwMode="auto">
            <a:xfrm>
              <a:off x="2872560" y="330200"/>
              <a:ext cx="3870252" cy="1727200"/>
            </a:xfrm>
            <a:prstGeom prst="rect">
              <a:avLst/>
            </a:prstGeom>
            <a:noFill/>
            <a:ln w="9525">
              <a:solidFill>
                <a:schemeClr val="tx1"/>
              </a:solidFill>
              <a:miter lim="800000"/>
              <a:headEnd/>
              <a:tailEnd/>
            </a:ln>
          </p:spPr>
          <p:txBody>
            <a:bodyPr wrap="square" anchor="ctr"/>
            <a:lstStyle/>
            <a:p>
              <a:r>
                <a:rPr lang="en-US" b="1" dirty="0" smtClean="0">
                  <a:solidFill>
                    <a:srgbClr val="FF0000"/>
                  </a:solidFill>
                  <a:latin typeface="Times New Roman" pitchFamily="18" charset="0"/>
                  <a:cs typeface="Times New Roman" pitchFamily="18" charset="0"/>
                </a:rPr>
                <a:t>Mission San Antonio de Valero is Established in San Antonio by the Ramon expedition. It served as a midpoint between Mexico and Spain’s East Texas Missions .  This mission will become better known later as the Alamo.</a:t>
              </a:r>
              <a:endParaRPr lang="en-US" b="1" dirty="0">
                <a:solidFill>
                  <a:srgbClr val="FF0000"/>
                </a:solidFill>
                <a:latin typeface="Times New Roman" pitchFamily="18" charset="0"/>
                <a:cs typeface="Times New Roman" pitchFamily="18" charset="0"/>
              </a:endParaRPr>
            </a:p>
          </p:txBody>
        </p:sp>
        <p:sp>
          <p:nvSpPr>
            <p:cNvPr id="19" name="Rectangle 10"/>
            <p:cNvSpPr>
              <a:spLocks noChangeArrowheads="1"/>
            </p:cNvSpPr>
            <p:nvPr/>
          </p:nvSpPr>
          <p:spPr bwMode="auto">
            <a:xfrm>
              <a:off x="304802" y="381000"/>
              <a:ext cx="2418905" cy="1676400"/>
            </a:xfrm>
            <a:prstGeom prst="rect">
              <a:avLst/>
            </a:prstGeom>
            <a:noFill/>
            <a:ln w="9525">
              <a:solidFill>
                <a:schemeClr val="tx1"/>
              </a:solidFill>
              <a:miter lim="800000"/>
              <a:headEnd/>
              <a:tailEnd/>
            </a:ln>
          </p:spPr>
          <p:txBody>
            <a:bodyPr wrap="none" anchor="ctr"/>
            <a:lstStyle/>
            <a:p>
              <a:pPr algn="ctr"/>
              <a:r>
                <a:rPr lang="en-US" sz="11500" b="1" dirty="0" smtClean="0">
                  <a:solidFill>
                    <a:srgbClr val="FF0000"/>
                  </a:solidFill>
                  <a:latin typeface="Times New Roman" pitchFamily="18" charset="0"/>
                  <a:cs typeface="Times New Roman" pitchFamily="18" charset="0"/>
                </a:rPr>
                <a:t>1718</a:t>
              </a:r>
              <a:endParaRPr lang="en-US" sz="11500" b="1" dirty="0">
                <a:solidFill>
                  <a:srgbClr val="FF0000"/>
                </a:solidFill>
                <a:latin typeface="Times New Roman" pitchFamily="18" charset="0"/>
                <a:cs typeface="Times New Roman" pitchFamily="18" charset="0"/>
              </a:endParaRPr>
            </a:p>
          </p:txBody>
        </p:sp>
      </p:grpSp>
      <p:grpSp>
        <p:nvGrpSpPr>
          <p:cNvPr id="5" name="Group 20"/>
          <p:cNvGrpSpPr/>
          <p:nvPr/>
        </p:nvGrpSpPr>
        <p:grpSpPr>
          <a:xfrm>
            <a:off x="203203" y="3124200"/>
            <a:ext cx="8737598" cy="1600200"/>
            <a:chOff x="304802" y="2028372"/>
            <a:chExt cx="6400798" cy="2336799"/>
          </a:xfrm>
          <a:noFill/>
        </p:grpSpPr>
        <p:sp>
          <p:nvSpPr>
            <p:cNvPr id="22" name="Rectangle 6"/>
            <p:cNvSpPr>
              <a:spLocks noChangeArrowheads="1"/>
            </p:cNvSpPr>
            <p:nvPr/>
          </p:nvSpPr>
          <p:spPr bwMode="auto">
            <a:xfrm>
              <a:off x="304802" y="2362200"/>
              <a:ext cx="2418905" cy="1676400"/>
            </a:xfrm>
            <a:prstGeom prst="rect">
              <a:avLst/>
            </a:prstGeom>
            <a:noFill/>
            <a:ln w="9525">
              <a:solidFill>
                <a:schemeClr val="tx1"/>
              </a:solidFill>
              <a:miter lim="800000"/>
              <a:headEnd/>
              <a:tailEnd/>
            </a:ln>
          </p:spPr>
          <p:txBody>
            <a:bodyPr wrap="none" anchor="ctr"/>
            <a:lstStyle/>
            <a:p>
              <a:pPr algn="ctr"/>
              <a:r>
                <a:rPr lang="en-US" sz="3200" b="1" dirty="0" smtClean="0">
                  <a:solidFill>
                    <a:srgbClr val="FF0000"/>
                  </a:solidFill>
                  <a:latin typeface="Times New Roman" pitchFamily="18" charset="0"/>
                  <a:cs typeface="Times New Roman" pitchFamily="18" charset="0"/>
                </a:rPr>
                <a:t>Marques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de Aguayo</a:t>
              </a:r>
              <a:endParaRPr lang="en-US" sz="3200" b="1" dirty="0">
                <a:solidFill>
                  <a:srgbClr val="FF0000"/>
                </a:solidFill>
                <a:latin typeface="Times New Roman" pitchFamily="18" charset="0"/>
                <a:cs typeface="Times New Roman" pitchFamily="18" charset="0"/>
              </a:endParaRPr>
            </a:p>
          </p:txBody>
        </p:sp>
        <p:sp>
          <p:nvSpPr>
            <p:cNvPr id="23" name="Rectangle 7"/>
            <p:cNvSpPr>
              <a:spLocks noChangeArrowheads="1"/>
            </p:cNvSpPr>
            <p:nvPr/>
          </p:nvSpPr>
          <p:spPr bwMode="auto">
            <a:xfrm>
              <a:off x="2835348" y="2028372"/>
              <a:ext cx="3870252" cy="2336799"/>
            </a:xfrm>
            <a:prstGeom prst="rect">
              <a:avLst/>
            </a:prstGeom>
            <a:grpFill/>
            <a:ln w="9525">
              <a:solidFill>
                <a:schemeClr val="tx1"/>
              </a:solidFill>
              <a:miter lim="800000"/>
              <a:headEnd/>
              <a:tailEnd/>
            </a:ln>
          </p:spPr>
          <p:txBody>
            <a:bodyPr wrap="square" anchor="ctr"/>
            <a:lstStyle/>
            <a:p>
              <a:pPr algn="ctr"/>
              <a:r>
                <a:rPr lang="en-US" b="1" dirty="0" smtClean="0">
                  <a:solidFill>
                    <a:srgbClr val="7030A0"/>
                  </a:solidFill>
                  <a:latin typeface="Times New Roman" pitchFamily="18" charset="0"/>
                  <a:cs typeface="Times New Roman" pitchFamily="18" charset="0"/>
                </a:rPr>
                <a:t>Was sent to rebuild the East Texas Missions and build 4 new Missions and presidios after the humiliation of the Chicken War.  The 4 new missions were built in present day Louisiana with the town of </a:t>
              </a:r>
              <a:r>
                <a:rPr lang="en-US" b="1" u="sng" dirty="0" smtClean="0">
                  <a:solidFill>
                    <a:srgbClr val="7030A0"/>
                  </a:solidFill>
                  <a:latin typeface="Times New Roman" pitchFamily="18" charset="0"/>
                  <a:cs typeface="Times New Roman" pitchFamily="18" charset="0"/>
                </a:rPr>
                <a:t>Los Adaes being made the capitol of Texas</a:t>
              </a:r>
              <a:endParaRPr lang="en-US" b="1" u="sng" dirty="0">
                <a:solidFill>
                  <a:srgbClr val="7030A0"/>
                </a:solidFill>
                <a:latin typeface="Times New Roman" pitchFamily="18" charset="0"/>
                <a:cs typeface="Times New Roman" pitchFamily="18" charset="0"/>
              </a:endParaRPr>
            </a:p>
          </p:txBody>
        </p:sp>
      </p:grpSp>
      <p:sp>
        <p:nvSpPr>
          <p:cNvPr id="14" name="TextBox 13"/>
          <p:cNvSpPr txBox="1"/>
          <p:nvPr/>
        </p:nvSpPr>
        <p:spPr>
          <a:xfrm>
            <a:off x="2260600" y="-57150"/>
            <a:ext cx="4597400" cy="461665"/>
          </a:xfrm>
          <a:prstGeom prst="rect">
            <a:avLst/>
          </a:prstGeom>
          <a:noFill/>
        </p:spPr>
        <p:txBody>
          <a:bodyPr wrap="square" rtlCol="0">
            <a:spAutoFit/>
          </a:bodyPr>
          <a:lstStyle/>
          <a:p>
            <a:r>
              <a:rPr lang="en-US" sz="2400" b="1" dirty="0" smtClean="0">
                <a:latin typeface="Monotype Corsiva" pitchFamily="66" charset="0"/>
              </a:rPr>
              <a:t>Spanish Colonial Test Review</a:t>
            </a:r>
            <a:endParaRPr lang="en-US" sz="2400" b="1" dirty="0">
              <a:latin typeface="Monotype Corsiva" pitchFamily="66" charset="0"/>
            </a:endParaRPr>
          </a:p>
        </p:txBody>
      </p:sp>
      <p:sp>
        <p:nvSpPr>
          <p:cNvPr id="6146" name="AutoShape 2" descr="Image result for kfc chicken"/>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8" name="Picture 4" descr="http://www.naturalnews.com/investigations/images/KFC-Chicken-1-400.jpg">
            <a:hlinkClick r:id="rId3"/>
          </p:cNvPr>
          <p:cNvPicPr>
            <a:picLocks noChangeAspect="1" noChangeArrowheads="1"/>
          </p:cNvPicPr>
          <p:nvPr/>
        </p:nvPicPr>
        <p:blipFill>
          <a:blip r:embed="rId4" cstate="print"/>
          <a:srcRect/>
          <a:stretch>
            <a:fillRect/>
          </a:stretch>
        </p:blipFill>
        <p:spPr bwMode="auto">
          <a:xfrm>
            <a:off x="1524000" y="1752600"/>
            <a:ext cx="685800" cy="66008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p:nvPr/>
        </p:nvGrpSpPr>
        <p:grpSpPr>
          <a:xfrm>
            <a:off x="203201" y="5334000"/>
            <a:ext cx="8737600" cy="1371600"/>
            <a:chOff x="228601" y="7264400"/>
            <a:chExt cx="6400800" cy="1828800"/>
          </a:xfrm>
          <a:noFill/>
        </p:grpSpPr>
        <p:sp>
          <p:nvSpPr>
            <p:cNvPr id="2051" name="Rectangle 5"/>
            <p:cNvSpPr>
              <a:spLocks noChangeArrowheads="1"/>
            </p:cNvSpPr>
            <p:nvPr/>
          </p:nvSpPr>
          <p:spPr bwMode="auto">
            <a:xfrm>
              <a:off x="2759150" y="7264400"/>
              <a:ext cx="3870251" cy="1828800"/>
            </a:xfrm>
            <a:prstGeom prst="rect">
              <a:avLst/>
            </a:prstGeom>
            <a:grpFill/>
            <a:ln w="9525">
              <a:solidFill>
                <a:schemeClr val="tx1"/>
              </a:solidFill>
              <a:miter lim="800000"/>
              <a:headEnd/>
              <a:tailEnd/>
            </a:ln>
          </p:spPr>
          <p:txBody>
            <a:bodyPr wrap="square"/>
            <a:lstStyle/>
            <a:p>
              <a:r>
                <a:rPr lang="en-US" b="1" dirty="0" smtClean="0">
                  <a:solidFill>
                    <a:schemeClr val="bg1"/>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In the end the missions and presidios were successful and securing Spain’s hold on Texas and keeping the French out of Texas.  Many Native Americans were converted to Christianity but not as many as Spain would have liked.</a:t>
              </a:r>
              <a:endParaRPr lang="en-US" b="1" dirty="0">
                <a:solidFill>
                  <a:srgbClr val="FF0000"/>
                </a:solidFill>
                <a:latin typeface="Times New Roman" pitchFamily="18" charset="0"/>
                <a:cs typeface="Times New Roman" pitchFamily="18" charset="0"/>
              </a:endParaRPr>
            </a:p>
          </p:txBody>
        </p:sp>
        <p:sp>
          <p:nvSpPr>
            <p:cNvPr id="2056" name="Rectangle 10"/>
            <p:cNvSpPr>
              <a:spLocks noChangeArrowheads="1"/>
            </p:cNvSpPr>
            <p:nvPr/>
          </p:nvSpPr>
          <p:spPr bwMode="auto">
            <a:xfrm>
              <a:off x="228601" y="7416800"/>
              <a:ext cx="2418907" cy="1676400"/>
            </a:xfrm>
            <a:prstGeom prst="rect">
              <a:avLst/>
            </a:prstGeom>
            <a:noFill/>
            <a:ln w="9525">
              <a:solidFill>
                <a:schemeClr val="tx1"/>
              </a:solidFill>
              <a:miter lim="800000"/>
              <a:headEnd/>
              <a:tailEnd/>
            </a:ln>
          </p:spPr>
          <p:txBody>
            <a:bodyPr wrap="square" anchor="ctr"/>
            <a:lstStyle/>
            <a:p>
              <a:pPr algn="ctr"/>
              <a:r>
                <a:rPr lang="en-US" sz="2400" b="1" dirty="0" smtClean="0">
                  <a:solidFill>
                    <a:srgbClr val="FF0000"/>
                  </a:solidFill>
                  <a:latin typeface="Times New Roman" pitchFamily="18" charset="0"/>
                  <a:cs typeface="Times New Roman" pitchFamily="18" charset="0"/>
                </a:rPr>
                <a:t>Effect of the Missions and Presidios</a:t>
              </a:r>
              <a:endParaRPr lang="en-US" sz="2400" b="1" dirty="0">
                <a:solidFill>
                  <a:srgbClr val="FF0000"/>
                </a:solidFill>
                <a:latin typeface="Times New Roman" pitchFamily="18" charset="0"/>
                <a:cs typeface="Times New Roman" pitchFamily="18" charset="0"/>
              </a:endParaRPr>
            </a:p>
          </p:txBody>
        </p:sp>
      </p:grpSp>
      <p:grpSp>
        <p:nvGrpSpPr>
          <p:cNvPr id="3" name="Group 24"/>
          <p:cNvGrpSpPr/>
          <p:nvPr/>
        </p:nvGrpSpPr>
        <p:grpSpPr>
          <a:xfrm>
            <a:off x="203203" y="1676400"/>
            <a:ext cx="8737598" cy="2133600"/>
            <a:chOff x="304802" y="2286000"/>
            <a:chExt cx="6400798" cy="2844800"/>
          </a:xfrm>
        </p:grpSpPr>
        <p:sp>
          <p:nvSpPr>
            <p:cNvPr id="2053" name="Rectangle 7"/>
            <p:cNvSpPr>
              <a:spLocks noChangeArrowheads="1"/>
            </p:cNvSpPr>
            <p:nvPr/>
          </p:nvSpPr>
          <p:spPr bwMode="auto">
            <a:xfrm>
              <a:off x="2835348" y="2286000"/>
              <a:ext cx="3870252" cy="2844800"/>
            </a:xfrm>
            <a:prstGeom prst="rect">
              <a:avLst/>
            </a:prstGeom>
            <a:noFill/>
            <a:ln w="9525">
              <a:solidFill>
                <a:schemeClr val="tx1"/>
              </a:solidFill>
              <a:miter lim="800000"/>
              <a:headEnd/>
              <a:tailEnd/>
            </a:ln>
          </p:spPr>
          <p:txBody>
            <a:bodyPr wrap="square" anchor="ctr" anchorCtr="0"/>
            <a:lstStyle/>
            <a:p>
              <a:pPr>
                <a:defRPr/>
              </a:pPr>
              <a:r>
                <a:rPr lang="en-US" b="1" dirty="0" smtClean="0">
                  <a:solidFill>
                    <a:srgbClr val="FF0000"/>
                  </a:solidFill>
                  <a:latin typeface="Times New Roman" pitchFamily="18" charset="0"/>
                  <a:cs typeface="Times New Roman" pitchFamily="18" charset="0"/>
                </a:rPr>
                <a:t>Sent by King Carlos,  </a:t>
              </a:r>
              <a:r>
                <a:rPr lang="en-US" b="1" dirty="0" err="1" smtClean="0">
                  <a:solidFill>
                    <a:srgbClr val="FF0000"/>
                  </a:solidFill>
                  <a:latin typeface="Times New Roman" pitchFamily="18" charset="0"/>
                  <a:cs typeface="Times New Roman" pitchFamily="18" charset="0"/>
                </a:rPr>
                <a:t>Rubi</a:t>
              </a:r>
              <a:r>
                <a:rPr lang="en-US" b="1" dirty="0" smtClean="0">
                  <a:solidFill>
                    <a:srgbClr val="FF0000"/>
                  </a:solidFill>
                  <a:latin typeface="Times New Roman" pitchFamily="18" charset="0"/>
                  <a:cs typeface="Times New Roman" pitchFamily="18" charset="0"/>
                </a:rPr>
                <a:t> was to inspect the Spanish mission presidios and settlements in Texas.</a:t>
              </a:r>
            </a:p>
            <a:p>
              <a:pPr>
                <a:defRPr/>
              </a:pPr>
              <a:r>
                <a:rPr lang="en-US" b="1" dirty="0" err="1" smtClean="0">
                  <a:solidFill>
                    <a:srgbClr val="FF0000"/>
                  </a:solidFill>
                  <a:latin typeface="Times New Roman" pitchFamily="18" charset="0"/>
                  <a:cs typeface="Times New Roman" pitchFamily="18" charset="0"/>
                </a:rPr>
                <a:t>Rubí</a:t>
              </a:r>
              <a:r>
                <a:rPr lang="en-US" b="1" dirty="0" smtClean="0">
                  <a:solidFill>
                    <a:srgbClr val="FF0000"/>
                  </a:solidFill>
                  <a:latin typeface="Times New Roman" pitchFamily="18" charset="0"/>
                  <a:cs typeface="Times New Roman" pitchFamily="18" charset="0"/>
                </a:rPr>
                <a:t> recommended that all Spanish settlements in East Texas be moved to San Antonio.  Suggested San Antonio as the new Capitol of Texas and it defenses and population strengthened making it the strongest  Spanish settlement.</a:t>
              </a:r>
              <a:endParaRPr lang="en-US" b="1" dirty="0">
                <a:solidFill>
                  <a:srgbClr val="FF0000"/>
                </a:solidFill>
                <a:latin typeface="Times New Roman" pitchFamily="18" charset="0"/>
                <a:cs typeface="Times New Roman" pitchFamily="18" charset="0"/>
              </a:endParaRPr>
            </a:p>
          </p:txBody>
        </p:sp>
        <p:sp>
          <p:nvSpPr>
            <p:cNvPr id="2052" name="Rectangle 6"/>
            <p:cNvSpPr>
              <a:spLocks noChangeArrowheads="1"/>
            </p:cNvSpPr>
            <p:nvPr/>
          </p:nvSpPr>
          <p:spPr bwMode="auto">
            <a:xfrm>
              <a:off x="304802" y="2743200"/>
              <a:ext cx="2418905" cy="1676400"/>
            </a:xfrm>
            <a:prstGeom prst="rect">
              <a:avLst/>
            </a:prstGeom>
            <a:noFill/>
            <a:ln w="9525">
              <a:solidFill>
                <a:schemeClr val="tx1"/>
              </a:solidFill>
              <a:miter lim="800000"/>
              <a:headEnd/>
              <a:tailEnd/>
            </a:ln>
          </p:spPr>
          <p:txBody>
            <a:bodyPr wrap="none" anchor="ctr"/>
            <a:lstStyle/>
            <a:p>
              <a:pPr algn="ctr"/>
              <a:endParaRPr lang="en-US" sz="2400" b="1" dirty="0" smtClean="0">
                <a:solidFill>
                  <a:srgbClr val="FF0000"/>
                </a:solidFill>
                <a:latin typeface="Times New Roman" pitchFamily="18" charset="0"/>
                <a:cs typeface="Times New Roman" pitchFamily="18" charset="0"/>
              </a:endParaRPr>
            </a:p>
            <a:p>
              <a:pPr algn="ctr"/>
              <a:r>
                <a:rPr lang="en-US" sz="3200" b="1" dirty="0" smtClean="0">
                  <a:solidFill>
                    <a:srgbClr val="FF0000"/>
                  </a:solidFill>
                  <a:latin typeface="Times New Roman" pitchFamily="18" charset="0"/>
                  <a:cs typeface="Times New Roman" pitchFamily="18" charset="0"/>
                </a:rPr>
                <a:t>Marques de </a:t>
              </a:r>
              <a:r>
                <a:rPr lang="en-US" sz="3200" b="1" dirty="0" err="1" smtClean="0">
                  <a:solidFill>
                    <a:srgbClr val="FF0000"/>
                  </a:solidFill>
                  <a:latin typeface="Times New Roman" pitchFamily="18" charset="0"/>
                  <a:cs typeface="Times New Roman" pitchFamily="18" charset="0"/>
                </a:rPr>
                <a:t>Rubi</a:t>
              </a:r>
              <a:endParaRPr lang="en-US" sz="3200" b="1" dirty="0">
                <a:solidFill>
                  <a:srgbClr val="FF0000"/>
                </a:solidFill>
                <a:latin typeface="Times New Roman" pitchFamily="18" charset="0"/>
                <a:cs typeface="Times New Roman" pitchFamily="18" charset="0"/>
              </a:endParaRPr>
            </a:p>
          </p:txBody>
        </p:sp>
      </p:grpSp>
      <p:grpSp>
        <p:nvGrpSpPr>
          <p:cNvPr id="4" name="Group 16"/>
          <p:cNvGrpSpPr/>
          <p:nvPr/>
        </p:nvGrpSpPr>
        <p:grpSpPr>
          <a:xfrm>
            <a:off x="0" y="304800"/>
            <a:ext cx="8991600" cy="1295400"/>
            <a:chOff x="155943" y="330200"/>
            <a:chExt cx="6586869" cy="1727200"/>
          </a:xfrm>
        </p:grpSpPr>
        <p:sp>
          <p:nvSpPr>
            <p:cNvPr id="18" name="Rectangle 5"/>
            <p:cNvSpPr>
              <a:spLocks noChangeArrowheads="1"/>
            </p:cNvSpPr>
            <p:nvPr/>
          </p:nvSpPr>
          <p:spPr bwMode="auto">
            <a:xfrm>
              <a:off x="2872560" y="330200"/>
              <a:ext cx="3870252" cy="1727200"/>
            </a:xfrm>
            <a:prstGeom prst="rect">
              <a:avLst/>
            </a:prstGeom>
            <a:noFill/>
            <a:ln w="9525">
              <a:solidFill>
                <a:schemeClr val="tx1"/>
              </a:solidFill>
              <a:miter lim="800000"/>
              <a:headEnd/>
              <a:tailEnd/>
            </a:ln>
          </p:spPr>
          <p:txBody>
            <a:bodyPr wrap="square" anchor="ctr"/>
            <a:lstStyle/>
            <a:p>
              <a:r>
                <a:rPr lang="en-US" b="1" dirty="0" smtClean="0">
                  <a:solidFill>
                    <a:srgbClr val="FF0000"/>
                  </a:solidFill>
                  <a:latin typeface="Times New Roman" pitchFamily="18" charset="0"/>
                  <a:cs typeface="Times New Roman" pitchFamily="18" charset="0"/>
                </a:rPr>
                <a:t>Led the </a:t>
              </a:r>
              <a:r>
                <a:rPr lang="en-US" b="1" u="sng" dirty="0" smtClean="0">
                  <a:solidFill>
                    <a:srgbClr val="FF0000"/>
                  </a:solidFill>
                  <a:latin typeface="Times New Roman" pitchFamily="18" charset="0"/>
                  <a:cs typeface="Times New Roman" pitchFamily="18" charset="0"/>
                </a:rPr>
                <a:t>successful Southern Expansion </a:t>
              </a:r>
              <a:r>
                <a:rPr lang="en-US" b="1" dirty="0" smtClean="0">
                  <a:solidFill>
                    <a:srgbClr val="FF0000"/>
                  </a:solidFill>
                  <a:latin typeface="Times New Roman" pitchFamily="18" charset="0"/>
                  <a:cs typeface="Times New Roman" pitchFamily="18" charset="0"/>
                </a:rPr>
                <a:t>between the Rio Grande and Nueces Rivers.  Built 15 missions and 20 Towns with around 6,000 settlers.  Established the town of Laredo on the north bank of the Rio Grande. He is a Count. Like Dracula</a:t>
              </a:r>
              <a:endParaRPr lang="en-US" b="1" dirty="0">
                <a:solidFill>
                  <a:srgbClr val="FF0000"/>
                </a:solidFill>
                <a:latin typeface="Times New Roman" pitchFamily="18" charset="0"/>
                <a:cs typeface="Times New Roman" pitchFamily="18" charset="0"/>
              </a:endParaRPr>
            </a:p>
          </p:txBody>
        </p:sp>
        <p:sp>
          <p:nvSpPr>
            <p:cNvPr id="19" name="Rectangle 10"/>
            <p:cNvSpPr>
              <a:spLocks noChangeArrowheads="1"/>
            </p:cNvSpPr>
            <p:nvPr/>
          </p:nvSpPr>
          <p:spPr bwMode="auto">
            <a:xfrm>
              <a:off x="155943" y="381000"/>
              <a:ext cx="2567764" cy="1676400"/>
            </a:xfrm>
            <a:prstGeom prst="rect">
              <a:avLst/>
            </a:prstGeom>
            <a:noFill/>
            <a:ln w="9525">
              <a:solidFill>
                <a:schemeClr val="tx1"/>
              </a:solidFill>
              <a:miter lim="800000"/>
              <a:headEnd/>
              <a:tailEnd/>
            </a:ln>
          </p:spPr>
          <p:txBody>
            <a:bodyPr wrap="none" anchor="ctr"/>
            <a:lstStyle/>
            <a:p>
              <a:pPr algn="ctr"/>
              <a:r>
                <a:rPr lang="en-US" sz="2400" b="1" dirty="0" smtClean="0">
                  <a:solidFill>
                    <a:srgbClr val="FF0000"/>
                  </a:solidFill>
                  <a:latin typeface="Times New Roman" pitchFamily="18" charset="0"/>
                  <a:cs typeface="Times New Roman" pitchFamily="18" charset="0"/>
                </a:rPr>
                <a:t>Count Jose de </a:t>
              </a:r>
              <a:r>
                <a:rPr lang="en-US" sz="2400" b="1" dirty="0" err="1" smtClean="0">
                  <a:solidFill>
                    <a:srgbClr val="FF0000"/>
                  </a:solidFill>
                  <a:latin typeface="Times New Roman" pitchFamily="18" charset="0"/>
                  <a:cs typeface="Times New Roman" pitchFamily="18" charset="0"/>
                </a:rPr>
                <a:t>Escandon</a:t>
              </a:r>
              <a:endParaRPr lang="en-US" sz="2400" b="1" dirty="0">
                <a:solidFill>
                  <a:srgbClr val="FF0000"/>
                </a:solidFill>
                <a:latin typeface="Times New Roman" pitchFamily="18" charset="0"/>
                <a:cs typeface="Times New Roman" pitchFamily="18" charset="0"/>
              </a:endParaRPr>
            </a:p>
          </p:txBody>
        </p:sp>
      </p:grpSp>
      <p:grpSp>
        <p:nvGrpSpPr>
          <p:cNvPr id="5" name="Group 20"/>
          <p:cNvGrpSpPr/>
          <p:nvPr/>
        </p:nvGrpSpPr>
        <p:grpSpPr>
          <a:xfrm>
            <a:off x="203203" y="3886202"/>
            <a:ext cx="8737598" cy="1371600"/>
            <a:chOff x="304802" y="3141133"/>
            <a:chExt cx="6400798" cy="2002970"/>
          </a:xfrm>
          <a:noFill/>
        </p:grpSpPr>
        <p:sp>
          <p:nvSpPr>
            <p:cNvPr id="22" name="Rectangle 6"/>
            <p:cNvSpPr>
              <a:spLocks noChangeArrowheads="1"/>
            </p:cNvSpPr>
            <p:nvPr/>
          </p:nvSpPr>
          <p:spPr bwMode="auto">
            <a:xfrm>
              <a:off x="304802" y="3245148"/>
              <a:ext cx="2418905" cy="1676399"/>
            </a:xfrm>
            <a:prstGeom prst="rect">
              <a:avLst/>
            </a:prstGeom>
            <a:noFill/>
            <a:ln w="9525">
              <a:solidFill>
                <a:schemeClr val="tx1"/>
              </a:solidFill>
              <a:miter lim="800000"/>
              <a:headEnd/>
              <a:tailEnd/>
            </a:ln>
          </p:spPr>
          <p:txBody>
            <a:bodyPr wrap="square" anchor="ctr"/>
            <a:lstStyle/>
            <a:p>
              <a:pPr algn="ctr"/>
              <a:r>
                <a:rPr lang="en-US" sz="2400" b="1" dirty="0" smtClean="0">
                  <a:solidFill>
                    <a:srgbClr val="FF0000"/>
                  </a:solidFill>
                  <a:latin typeface="Times New Roman" pitchFamily="18" charset="0"/>
                  <a:cs typeface="Times New Roman" pitchFamily="18" charset="0"/>
                </a:rPr>
                <a:t>Purpose of the Missions &amp; Presidios </a:t>
              </a:r>
              <a:br>
                <a:rPr lang="en-US" sz="2400" b="1" dirty="0" smtClean="0">
                  <a:solidFill>
                    <a:srgbClr val="FF0000"/>
                  </a:solidFill>
                  <a:latin typeface="Times New Roman" pitchFamily="18" charset="0"/>
                  <a:cs typeface="Times New Roman" pitchFamily="18" charset="0"/>
                </a:rPr>
              </a:br>
              <a:r>
                <a:rPr lang="en-US" sz="2400" b="1" u="sng" dirty="0" smtClean="0">
                  <a:solidFill>
                    <a:srgbClr val="FF0000"/>
                  </a:solidFill>
                  <a:latin typeface="Times New Roman" pitchFamily="18" charset="0"/>
                  <a:cs typeface="Times New Roman" pitchFamily="18" charset="0"/>
                </a:rPr>
                <a:t>Spain’s Squad Goals </a:t>
              </a:r>
              <a:r>
                <a:rPr lang="en-US" sz="2400" b="1" u="sng" dirty="0" smtClean="0">
                  <a:solidFill>
                    <a:srgbClr val="FF0000"/>
                  </a:solidFill>
                  <a:latin typeface="Times New Roman" pitchFamily="18" charset="0"/>
                  <a:cs typeface="Times New Roman" pitchFamily="18" charset="0"/>
                  <a:sym typeface="Wingdings" pitchFamily="2" charset="2"/>
                </a:rPr>
                <a:t></a:t>
              </a:r>
              <a:endParaRPr lang="en-US" sz="2400" b="1" u="sng" dirty="0">
                <a:solidFill>
                  <a:srgbClr val="FF0000"/>
                </a:solidFill>
                <a:latin typeface="Times New Roman" pitchFamily="18" charset="0"/>
                <a:cs typeface="Times New Roman" pitchFamily="18" charset="0"/>
              </a:endParaRPr>
            </a:p>
          </p:txBody>
        </p:sp>
        <p:sp>
          <p:nvSpPr>
            <p:cNvPr id="23" name="Rectangle 7"/>
            <p:cNvSpPr>
              <a:spLocks noChangeArrowheads="1"/>
            </p:cNvSpPr>
            <p:nvPr/>
          </p:nvSpPr>
          <p:spPr bwMode="auto">
            <a:xfrm>
              <a:off x="2835348" y="3141133"/>
              <a:ext cx="3870252" cy="2002970"/>
            </a:xfrm>
            <a:prstGeom prst="rect">
              <a:avLst/>
            </a:prstGeom>
            <a:grpFill/>
            <a:ln w="9525">
              <a:solidFill>
                <a:schemeClr val="tx1"/>
              </a:solidFill>
              <a:miter lim="800000"/>
              <a:headEnd/>
              <a:tailEnd/>
            </a:ln>
          </p:spPr>
          <p:txBody>
            <a:bodyPr wrap="square" anchor="ctr"/>
            <a:lstStyle/>
            <a:p>
              <a:pPr marL="342900" indent="-342900">
                <a:buAutoNum type="arabicPeriod"/>
              </a:pPr>
              <a:r>
                <a:rPr lang="en-US" b="1" dirty="0" smtClean="0">
                  <a:solidFill>
                    <a:srgbClr val="FF0000"/>
                  </a:solidFill>
                  <a:latin typeface="Times New Roman" pitchFamily="18" charset="0"/>
                  <a:cs typeface="Times New Roman" pitchFamily="18" charset="0"/>
                </a:rPr>
                <a:t>To secure Spain’s hold on Texas and to keep the French out of TX</a:t>
              </a:r>
            </a:p>
            <a:p>
              <a:pPr marL="342900" indent="-342900"/>
              <a:r>
                <a:rPr lang="en-US" b="1" dirty="0" smtClean="0">
                  <a:solidFill>
                    <a:srgbClr val="FF0000"/>
                  </a:solidFill>
                  <a:latin typeface="Times New Roman" pitchFamily="18" charset="0"/>
                  <a:cs typeface="Times New Roman" pitchFamily="18" charset="0"/>
                </a:rPr>
                <a:t>2.  To Convert the Native Americans to Christianity</a:t>
              </a:r>
              <a:endParaRPr lang="en-US" b="1" dirty="0">
                <a:solidFill>
                  <a:srgbClr val="FF0000"/>
                </a:solidFill>
                <a:latin typeface="Times New Roman" pitchFamily="18" charset="0"/>
                <a:cs typeface="Times New Roman" pitchFamily="18" charset="0"/>
              </a:endParaRPr>
            </a:p>
          </p:txBody>
        </p:sp>
      </p:grpSp>
      <p:sp>
        <p:nvSpPr>
          <p:cNvPr id="14" name="TextBox 13"/>
          <p:cNvSpPr txBox="1"/>
          <p:nvPr/>
        </p:nvSpPr>
        <p:spPr>
          <a:xfrm>
            <a:off x="2260600" y="-57150"/>
            <a:ext cx="4597400" cy="461665"/>
          </a:xfrm>
          <a:prstGeom prst="rect">
            <a:avLst/>
          </a:prstGeom>
          <a:noFill/>
        </p:spPr>
        <p:txBody>
          <a:bodyPr wrap="square" rtlCol="0">
            <a:spAutoFit/>
          </a:bodyPr>
          <a:lstStyle/>
          <a:p>
            <a:r>
              <a:rPr lang="en-US" sz="2400" b="1" dirty="0" smtClean="0">
                <a:latin typeface="Monotype Corsiva" pitchFamily="66" charset="0"/>
              </a:rPr>
              <a:t>Spanish Colonial Test Review</a:t>
            </a:r>
            <a:endParaRPr lang="en-US" sz="2400" b="1" dirty="0">
              <a:latin typeface="Monotype Corsiva"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p:nvPr/>
        </p:nvGrpSpPr>
        <p:grpSpPr>
          <a:xfrm>
            <a:off x="76200" y="4876800"/>
            <a:ext cx="8864601" cy="1809750"/>
            <a:chOff x="135565" y="6654800"/>
            <a:chExt cx="6493836" cy="2413000"/>
          </a:xfrm>
          <a:noFill/>
        </p:grpSpPr>
        <p:sp>
          <p:nvSpPr>
            <p:cNvPr id="2051" name="Rectangle 5"/>
            <p:cNvSpPr>
              <a:spLocks noChangeArrowheads="1"/>
            </p:cNvSpPr>
            <p:nvPr/>
          </p:nvSpPr>
          <p:spPr bwMode="auto">
            <a:xfrm>
              <a:off x="2759150" y="6654800"/>
              <a:ext cx="3870251" cy="2413000"/>
            </a:xfrm>
            <a:prstGeom prst="rect">
              <a:avLst/>
            </a:prstGeom>
            <a:grpFill/>
            <a:ln w="9525">
              <a:solidFill>
                <a:schemeClr val="tx1"/>
              </a:solidFill>
              <a:miter lim="800000"/>
              <a:headEnd/>
              <a:tailEnd/>
            </a:ln>
          </p:spPr>
          <p:txBody>
            <a:bodyPr wrap="square"/>
            <a:lstStyle/>
            <a:p>
              <a:r>
                <a:rPr lang="en-US" b="1" dirty="0" smtClean="0">
                  <a:solidFill>
                    <a:srgbClr val="FF0000"/>
                  </a:solidFill>
                  <a:latin typeface="Times New Roman" pitchFamily="18" charset="0"/>
                  <a:cs typeface="Times New Roman" pitchFamily="18" charset="0"/>
                </a:rPr>
                <a:t>Failed:  Comanche's attacked the missions twice killing the priests.</a:t>
              </a:r>
              <a:br>
                <a:rPr lang="en-US" b="1" dirty="0" smtClean="0">
                  <a:solidFill>
                    <a:srgbClr val="FF0000"/>
                  </a:solidFill>
                  <a:latin typeface="Times New Roman" pitchFamily="18" charset="0"/>
                  <a:cs typeface="Times New Roman" pitchFamily="18" charset="0"/>
                </a:rPr>
              </a:br>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-Apache did not want the mission life.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-San Saba Mission burned and priests killed by Comanche</a:t>
              </a:r>
              <a:endParaRPr lang="en-US" b="1" dirty="0">
                <a:solidFill>
                  <a:srgbClr val="FF0000"/>
                </a:solidFill>
                <a:latin typeface="Times New Roman" pitchFamily="18" charset="0"/>
                <a:cs typeface="Times New Roman" pitchFamily="18" charset="0"/>
              </a:endParaRPr>
            </a:p>
          </p:txBody>
        </p:sp>
        <p:sp>
          <p:nvSpPr>
            <p:cNvPr id="2056" name="Rectangle 10"/>
            <p:cNvSpPr>
              <a:spLocks noChangeArrowheads="1"/>
            </p:cNvSpPr>
            <p:nvPr/>
          </p:nvSpPr>
          <p:spPr bwMode="auto">
            <a:xfrm>
              <a:off x="135565" y="6985000"/>
              <a:ext cx="2418907" cy="1676400"/>
            </a:xfrm>
            <a:prstGeom prst="rect">
              <a:avLst/>
            </a:prstGeom>
            <a:noFill/>
            <a:ln w="9525">
              <a:solidFill>
                <a:schemeClr val="tx1"/>
              </a:solidFill>
              <a:miter lim="800000"/>
              <a:headEnd/>
              <a:tailEnd/>
            </a:ln>
          </p:spPr>
          <p:txBody>
            <a:bodyPr wrap="square" anchor="ctr"/>
            <a:lstStyle/>
            <a:p>
              <a:pPr algn="ctr"/>
              <a:r>
                <a:rPr lang="en-US" sz="2400" b="1" dirty="0" smtClean="0">
                  <a:solidFill>
                    <a:srgbClr val="FF0000"/>
                  </a:solidFill>
                  <a:latin typeface="Times New Roman" pitchFamily="18" charset="0"/>
                  <a:cs typeface="Times New Roman" pitchFamily="18" charset="0"/>
                </a:rPr>
                <a:t>Results of the Western Expansion</a:t>
              </a:r>
              <a:endParaRPr lang="en-US" sz="2400" b="1" dirty="0">
                <a:solidFill>
                  <a:srgbClr val="FF0000"/>
                </a:solidFill>
                <a:latin typeface="Times New Roman" pitchFamily="18" charset="0"/>
                <a:cs typeface="Times New Roman" pitchFamily="18" charset="0"/>
              </a:endParaRPr>
            </a:p>
          </p:txBody>
        </p:sp>
      </p:grpSp>
      <p:grpSp>
        <p:nvGrpSpPr>
          <p:cNvPr id="3" name="Group 24"/>
          <p:cNvGrpSpPr/>
          <p:nvPr/>
        </p:nvGrpSpPr>
        <p:grpSpPr>
          <a:xfrm>
            <a:off x="203203" y="1676400"/>
            <a:ext cx="8737598" cy="1600200"/>
            <a:chOff x="304802" y="2387600"/>
            <a:chExt cx="6400798" cy="2133600"/>
          </a:xfrm>
        </p:grpSpPr>
        <p:sp>
          <p:nvSpPr>
            <p:cNvPr id="2053" name="Rectangle 7"/>
            <p:cNvSpPr>
              <a:spLocks noChangeArrowheads="1"/>
            </p:cNvSpPr>
            <p:nvPr/>
          </p:nvSpPr>
          <p:spPr bwMode="auto">
            <a:xfrm>
              <a:off x="2835348" y="2387600"/>
              <a:ext cx="3870252" cy="2133600"/>
            </a:xfrm>
            <a:prstGeom prst="rect">
              <a:avLst/>
            </a:prstGeom>
            <a:noFill/>
            <a:ln w="9525">
              <a:solidFill>
                <a:schemeClr val="tx1"/>
              </a:solidFill>
              <a:miter lim="800000"/>
              <a:headEnd/>
              <a:tailEnd/>
            </a:ln>
          </p:spPr>
          <p:txBody>
            <a:bodyPr wrap="square" anchor="ctr" anchorCtr="0"/>
            <a:lstStyle/>
            <a:p>
              <a:pPr>
                <a:defRPr/>
              </a:pPr>
              <a:r>
                <a:rPr lang="en-US" b="1" dirty="0" smtClean="0">
                  <a:solidFill>
                    <a:srgbClr val="FF0000"/>
                  </a:solidFill>
                  <a:latin typeface="Times New Roman" pitchFamily="18" charset="0"/>
                  <a:cs typeface="Times New Roman" pitchFamily="18" charset="0"/>
                </a:rPr>
                <a:t>Failed:  Native Americans did not want accept mission life, hurricane, Spanish abandoned the site.</a:t>
              </a:r>
            </a:p>
            <a:p>
              <a:pPr>
                <a:defRPr/>
              </a:pPr>
              <a:endParaRPr lang="en-US" b="1" dirty="0">
                <a:solidFill>
                  <a:srgbClr val="FF0000"/>
                </a:solidFill>
                <a:latin typeface="Times New Roman" pitchFamily="18" charset="0"/>
                <a:cs typeface="Times New Roman" pitchFamily="18" charset="0"/>
              </a:endParaRPr>
            </a:p>
          </p:txBody>
        </p:sp>
        <p:sp>
          <p:nvSpPr>
            <p:cNvPr id="2052" name="Rectangle 6"/>
            <p:cNvSpPr>
              <a:spLocks noChangeArrowheads="1"/>
            </p:cNvSpPr>
            <p:nvPr/>
          </p:nvSpPr>
          <p:spPr bwMode="auto">
            <a:xfrm>
              <a:off x="304802" y="2489200"/>
              <a:ext cx="2418905" cy="1676400"/>
            </a:xfrm>
            <a:prstGeom prst="rect">
              <a:avLst/>
            </a:prstGeom>
            <a:noFill/>
            <a:ln w="9525">
              <a:solidFill>
                <a:schemeClr val="tx1"/>
              </a:solidFill>
              <a:miter lim="800000"/>
              <a:headEnd/>
              <a:tailEnd/>
            </a:ln>
          </p:spPr>
          <p:txBody>
            <a:bodyPr wrap="none" anchor="ctr"/>
            <a:lstStyle/>
            <a:p>
              <a:pPr algn="ctr"/>
              <a:endParaRPr lang="en-US" b="1" dirty="0" smtClean="0">
                <a:solidFill>
                  <a:schemeClr val="bg1"/>
                </a:solidFill>
                <a:latin typeface="Times New Roman" pitchFamily="18" charset="0"/>
                <a:cs typeface="Times New Roman" pitchFamily="18" charset="0"/>
              </a:endParaRPr>
            </a:p>
            <a:p>
              <a:pPr algn="ctr"/>
              <a:r>
                <a:rPr lang="en-US" sz="2400" b="1" dirty="0" smtClean="0">
                  <a:solidFill>
                    <a:srgbClr val="FF0000"/>
                  </a:solidFill>
                  <a:latin typeface="Times New Roman" pitchFamily="18" charset="0"/>
                  <a:cs typeface="Times New Roman" pitchFamily="18" charset="0"/>
                </a:rPr>
                <a:t>Results of the Eastern </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Expansion</a:t>
              </a:r>
              <a:endParaRPr lang="en-US" sz="2400" b="1" dirty="0">
                <a:solidFill>
                  <a:srgbClr val="FF0000"/>
                </a:solidFill>
                <a:latin typeface="Times New Roman" pitchFamily="18" charset="0"/>
                <a:cs typeface="Times New Roman" pitchFamily="18" charset="0"/>
              </a:endParaRPr>
            </a:p>
          </p:txBody>
        </p:sp>
      </p:grpSp>
      <p:grpSp>
        <p:nvGrpSpPr>
          <p:cNvPr id="4" name="Group 16"/>
          <p:cNvGrpSpPr/>
          <p:nvPr/>
        </p:nvGrpSpPr>
        <p:grpSpPr>
          <a:xfrm>
            <a:off x="203204" y="304800"/>
            <a:ext cx="8788396" cy="1295400"/>
            <a:chOff x="304802" y="330200"/>
            <a:chExt cx="6438010" cy="1727200"/>
          </a:xfrm>
        </p:grpSpPr>
        <p:sp>
          <p:nvSpPr>
            <p:cNvPr id="18" name="Rectangle 5"/>
            <p:cNvSpPr>
              <a:spLocks noChangeArrowheads="1"/>
            </p:cNvSpPr>
            <p:nvPr/>
          </p:nvSpPr>
          <p:spPr bwMode="auto">
            <a:xfrm>
              <a:off x="2872560" y="330200"/>
              <a:ext cx="3870252" cy="1727200"/>
            </a:xfrm>
            <a:prstGeom prst="rect">
              <a:avLst/>
            </a:prstGeom>
            <a:noFill/>
            <a:ln w="9525">
              <a:solidFill>
                <a:schemeClr val="tx1"/>
              </a:solidFill>
              <a:miter lim="800000"/>
              <a:headEnd/>
              <a:tailEnd/>
            </a:ln>
          </p:spPr>
          <p:txBody>
            <a:bodyPr wrap="square" anchor="ctr"/>
            <a:lstStyle/>
            <a:p>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Failed:  Disease, Priest and Presidio commander had disagreements, Apaches attacked the mission, Tonkawa's did not accept mission life, Drought</a:t>
              </a:r>
            </a:p>
            <a:p>
              <a:endParaRPr lang="en-US" b="1" dirty="0">
                <a:solidFill>
                  <a:srgbClr val="FF0000"/>
                </a:solidFill>
                <a:latin typeface="Times New Roman" pitchFamily="18" charset="0"/>
                <a:cs typeface="Times New Roman" pitchFamily="18" charset="0"/>
              </a:endParaRPr>
            </a:p>
          </p:txBody>
        </p:sp>
        <p:sp>
          <p:nvSpPr>
            <p:cNvPr id="19" name="Rectangle 10"/>
            <p:cNvSpPr>
              <a:spLocks noChangeArrowheads="1"/>
            </p:cNvSpPr>
            <p:nvPr/>
          </p:nvSpPr>
          <p:spPr bwMode="auto">
            <a:xfrm>
              <a:off x="304802" y="381000"/>
              <a:ext cx="2418905" cy="1676400"/>
            </a:xfrm>
            <a:prstGeom prst="rect">
              <a:avLst/>
            </a:prstGeom>
            <a:noFill/>
            <a:ln w="9525">
              <a:solidFill>
                <a:schemeClr val="tx1"/>
              </a:solidFill>
              <a:miter lim="800000"/>
              <a:headEnd/>
              <a:tailEnd/>
            </a:ln>
          </p:spPr>
          <p:txBody>
            <a:bodyPr wrap="square" anchor="ctr"/>
            <a:lstStyle/>
            <a:p>
              <a:pPr algn="ctr"/>
              <a:r>
                <a:rPr lang="en-US" sz="2400" b="1" dirty="0" smtClean="0">
                  <a:solidFill>
                    <a:srgbClr val="FF0000"/>
                  </a:solidFill>
                  <a:latin typeface="Times New Roman" pitchFamily="18" charset="0"/>
                  <a:cs typeface="Times New Roman" pitchFamily="18" charset="0"/>
                </a:rPr>
                <a:t>Results of the Northern Expansion</a:t>
              </a:r>
              <a:endParaRPr lang="en-US" sz="2400" b="1" dirty="0">
                <a:solidFill>
                  <a:srgbClr val="FF0000"/>
                </a:solidFill>
                <a:latin typeface="Times New Roman" pitchFamily="18" charset="0"/>
                <a:cs typeface="Times New Roman" pitchFamily="18" charset="0"/>
              </a:endParaRPr>
            </a:p>
          </p:txBody>
        </p:sp>
      </p:grpSp>
      <p:grpSp>
        <p:nvGrpSpPr>
          <p:cNvPr id="5" name="Group 20"/>
          <p:cNvGrpSpPr/>
          <p:nvPr/>
        </p:nvGrpSpPr>
        <p:grpSpPr>
          <a:xfrm>
            <a:off x="152400" y="3352800"/>
            <a:ext cx="8737598" cy="1371600"/>
            <a:chOff x="304802" y="2362200"/>
            <a:chExt cx="6400798" cy="2002971"/>
          </a:xfrm>
          <a:noFill/>
        </p:grpSpPr>
        <p:sp>
          <p:nvSpPr>
            <p:cNvPr id="22" name="Rectangle 6"/>
            <p:cNvSpPr>
              <a:spLocks noChangeArrowheads="1"/>
            </p:cNvSpPr>
            <p:nvPr/>
          </p:nvSpPr>
          <p:spPr bwMode="auto">
            <a:xfrm>
              <a:off x="304802" y="2667000"/>
              <a:ext cx="2418905" cy="1676400"/>
            </a:xfrm>
            <a:prstGeom prst="rect">
              <a:avLst/>
            </a:prstGeom>
            <a:noFill/>
            <a:ln w="9525">
              <a:solidFill>
                <a:schemeClr val="tx1"/>
              </a:solidFill>
              <a:miter lim="800000"/>
              <a:headEnd/>
              <a:tailEnd/>
            </a:ln>
          </p:spPr>
          <p:txBody>
            <a:bodyPr wrap="square" anchor="ctr"/>
            <a:lstStyle/>
            <a:p>
              <a:pPr algn="ctr"/>
              <a:r>
                <a:rPr lang="en-US" sz="2400" b="1" dirty="0" smtClean="0">
                  <a:solidFill>
                    <a:srgbClr val="FF0000"/>
                  </a:solidFill>
                  <a:latin typeface="Times New Roman" pitchFamily="18" charset="0"/>
                  <a:cs typeface="Times New Roman" pitchFamily="18" charset="0"/>
                </a:rPr>
                <a:t>Results of the Southern Expansion</a:t>
              </a:r>
              <a:endParaRPr lang="en-US" sz="2400" b="1" dirty="0">
                <a:solidFill>
                  <a:srgbClr val="FF0000"/>
                </a:solidFill>
                <a:latin typeface="Times New Roman" pitchFamily="18" charset="0"/>
                <a:cs typeface="Times New Roman" pitchFamily="18" charset="0"/>
              </a:endParaRPr>
            </a:p>
          </p:txBody>
        </p:sp>
        <p:sp>
          <p:nvSpPr>
            <p:cNvPr id="23" name="Rectangle 7"/>
            <p:cNvSpPr>
              <a:spLocks noChangeArrowheads="1"/>
            </p:cNvSpPr>
            <p:nvPr/>
          </p:nvSpPr>
          <p:spPr bwMode="auto">
            <a:xfrm>
              <a:off x="2835348" y="2362200"/>
              <a:ext cx="3870252" cy="2002971"/>
            </a:xfrm>
            <a:prstGeom prst="rect">
              <a:avLst/>
            </a:prstGeom>
            <a:grpFill/>
            <a:ln w="9525">
              <a:solidFill>
                <a:schemeClr val="tx1"/>
              </a:solidFill>
              <a:miter lim="800000"/>
              <a:headEnd/>
              <a:tailEnd/>
            </a:ln>
          </p:spPr>
          <p:txBody>
            <a:bodyPr wrap="square" anchor="ctr"/>
            <a:lstStyle/>
            <a:p>
              <a:r>
                <a:rPr lang="en-US" b="1" dirty="0" smtClean="0">
                  <a:solidFill>
                    <a:srgbClr val="FF0000"/>
                  </a:solidFill>
                  <a:latin typeface="Times New Roman" pitchFamily="18" charset="0"/>
                  <a:cs typeface="Times New Roman" pitchFamily="18" charset="0"/>
                </a:rPr>
                <a:t>Successful:  Between the Rio Grande and Nueces Rivers Jose de </a:t>
              </a:r>
              <a:r>
                <a:rPr lang="en-US" b="1" dirty="0" err="1" smtClean="0">
                  <a:solidFill>
                    <a:srgbClr val="FF0000"/>
                  </a:solidFill>
                  <a:latin typeface="Times New Roman" pitchFamily="18" charset="0"/>
                  <a:cs typeface="Times New Roman" pitchFamily="18" charset="0"/>
                </a:rPr>
                <a:t>Escandon</a:t>
              </a:r>
              <a:r>
                <a:rPr lang="en-US" b="1" dirty="0" smtClean="0">
                  <a:solidFill>
                    <a:srgbClr val="FF0000"/>
                  </a:solidFill>
                  <a:latin typeface="Times New Roman" pitchFamily="18" charset="0"/>
                  <a:cs typeface="Times New Roman" pitchFamily="18" charset="0"/>
                </a:rPr>
                <a:t> built 15 missions and 20 Towns with around 6,000 settlers.  Established the town of Laredo on the north bank of the Rio Grande</a:t>
              </a:r>
              <a:endParaRPr lang="en-US" dirty="0">
                <a:solidFill>
                  <a:srgbClr val="FF0000"/>
                </a:solidFill>
                <a:latin typeface="Times New Roman" pitchFamily="18" charset="0"/>
                <a:cs typeface="Times New Roman" pitchFamily="18" charset="0"/>
              </a:endParaRPr>
            </a:p>
          </p:txBody>
        </p:sp>
      </p:grpSp>
      <p:sp>
        <p:nvSpPr>
          <p:cNvPr id="14" name="TextBox 13"/>
          <p:cNvSpPr txBox="1"/>
          <p:nvPr/>
        </p:nvSpPr>
        <p:spPr>
          <a:xfrm>
            <a:off x="2260600" y="-57150"/>
            <a:ext cx="4597400" cy="461665"/>
          </a:xfrm>
          <a:prstGeom prst="rect">
            <a:avLst/>
          </a:prstGeom>
          <a:noFill/>
        </p:spPr>
        <p:txBody>
          <a:bodyPr wrap="square" rtlCol="0">
            <a:spAutoFit/>
          </a:bodyPr>
          <a:lstStyle/>
          <a:p>
            <a:r>
              <a:rPr lang="en-US" sz="2400" b="1" dirty="0" smtClean="0">
                <a:latin typeface="Monotype Corsiva" pitchFamily="66" charset="0"/>
              </a:rPr>
              <a:t>Spanish Colonial Test Review</a:t>
            </a:r>
            <a:endParaRPr lang="en-US" sz="2400" b="1" dirty="0">
              <a:latin typeface="Monotype Corsiva"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7210</TotalTime>
  <Words>632</Words>
  <Application>Microsoft Office PowerPoint</Application>
  <PresentationFormat>On-screen Show (4:3)</PresentationFormat>
  <Paragraphs>51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RRISD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050oliverk</dc:creator>
  <cp:lastModifiedBy>e118909</cp:lastModifiedBy>
  <cp:revision>278</cp:revision>
  <dcterms:created xsi:type="dcterms:W3CDTF">2010-09-07T17:09:25Z</dcterms:created>
  <dcterms:modified xsi:type="dcterms:W3CDTF">2016-10-26T13:40:18Z</dcterms:modified>
</cp:coreProperties>
</file>