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1" r:id="rId7"/>
    <p:sldId id="266" r:id="rId8"/>
    <p:sldId id="269" r:id="rId9"/>
    <p:sldId id="265"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B48A"/>
    <a:srgbClr val="605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1" autoAdjust="0"/>
    <p:restoredTop sz="94603" autoAdjust="0"/>
  </p:normalViewPr>
  <p:slideViewPr>
    <p:cSldViewPr>
      <p:cViewPr varScale="1">
        <p:scale>
          <a:sx n="54" d="100"/>
          <a:sy n="54" d="100"/>
        </p:scale>
        <p:origin x="1096"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ABEB09-3833-4DA7-87D6-6C7E45D7C597}"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07FBE-51E9-4517-8D8D-FFB498E1B4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BEB09-3833-4DA7-87D6-6C7E45D7C597}"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07FBE-51E9-4517-8D8D-FFB498E1B4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BEB09-3833-4DA7-87D6-6C7E45D7C597}"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07FBE-51E9-4517-8D8D-FFB498E1B4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BEB09-3833-4DA7-87D6-6C7E45D7C597}"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07FBE-51E9-4517-8D8D-FFB498E1B4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ABEB09-3833-4DA7-87D6-6C7E45D7C597}"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07FBE-51E9-4517-8D8D-FFB498E1B4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ABEB09-3833-4DA7-87D6-6C7E45D7C597}" type="datetimeFigureOut">
              <a:rPr lang="en-US" smtClean="0"/>
              <a:pPr/>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07FBE-51E9-4517-8D8D-FFB498E1B4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ABEB09-3833-4DA7-87D6-6C7E45D7C597}" type="datetimeFigureOut">
              <a:rPr lang="en-US" smtClean="0"/>
              <a:pPr/>
              <a:t>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807FBE-51E9-4517-8D8D-FFB498E1B4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ABEB09-3833-4DA7-87D6-6C7E45D7C597}" type="datetimeFigureOut">
              <a:rPr lang="en-US" smtClean="0"/>
              <a:pPr/>
              <a:t>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807FBE-51E9-4517-8D8D-FFB498E1B4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BEB09-3833-4DA7-87D6-6C7E45D7C597}" type="datetimeFigureOut">
              <a:rPr lang="en-US" smtClean="0"/>
              <a:pPr/>
              <a:t>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807FBE-51E9-4517-8D8D-FFB498E1B4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BEB09-3833-4DA7-87D6-6C7E45D7C597}" type="datetimeFigureOut">
              <a:rPr lang="en-US" smtClean="0"/>
              <a:pPr/>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07FBE-51E9-4517-8D8D-FFB498E1B4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BEB09-3833-4DA7-87D6-6C7E45D7C597}" type="datetimeFigureOut">
              <a:rPr lang="en-US" smtClean="0"/>
              <a:pPr/>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07FBE-51E9-4517-8D8D-FFB498E1B4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BEB09-3833-4DA7-87D6-6C7E45D7C597}" type="datetimeFigureOut">
              <a:rPr lang="en-US" smtClean="0"/>
              <a:pPr/>
              <a:t>12/9/2016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07FBE-51E9-4517-8D8D-FFB498E1B4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TheBattle_gon_1.jpg"/>
          <p:cNvPicPr>
            <a:picLocks noChangeAspect="1" noChangeArrowheads="1"/>
          </p:cNvPicPr>
          <p:nvPr/>
        </p:nvPicPr>
        <p:blipFill>
          <a:blip r:embed="rId2" cstate="print">
            <a:lum bright="70000" contrast="-60000"/>
          </a:blip>
          <a:srcRect/>
          <a:stretch>
            <a:fillRect/>
          </a:stretch>
        </p:blipFill>
        <p:spPr bwMode="auto">
          <a:xfrm>
            <a:off x="0" y="-76200"/>
            <a:ext cx="9144000" cy="1447800"/>
          </a:xfrm>
          <a:prstGeom prst="rect">
            <a:avLst/>
          </a:prstGeom>
          <a:noFill/>
          <a:ln w="15875">
            <a:solidFill>
              <a:schemeClr val="tx1"/>
            </a:solidFill>
            <a:miter lim="800000"/>
            <a:headEnd/>
            <a:tailEnd/>
          </a:ln>
        </p:spPr>
      </p:pic>
      <p:sp>
        <p:nvSpPr>
          <p:cNvPr id="2" name="Title 1"/>
          <p:cNvSpPr>
            <a:spLocks noGrp="1"/>
          </p:cNvSpPr>
          <p:nvPr>
            <p:ph type="ctrTitle"/>
          </p:nvPr>
        </p:nvSpPr>
        <p:spPr>
          <a:xfrm>
            <a:off x="685800" y="0"/>
            <a:ext cx="7772400" cy="838200"/>
          </a:xfrm>
        </p:spPr>
        <p:txBody>
          <a:bodyPr>
            <a:normAutofit/>
          </a:bodyPr>
          <a:lstStyle/>
          <a:p>
            <a:r>
              <a:rPr lang="en-US" sz="3600" b="1" dirty="0" smtClean="0">
                <a:latin typeface="Monotype Corsiva" pitchFamily="66" charset="0"/>
                <a:cs typeface="Times New Roman" pitchFamily="18" charset="0"/>
              </a:rPr>
              <a:t>A.  Battle of Gonzalez, October 2, 1835</a:t>
            </a:r>
            <a:endParaRPr lang="en-US" sz="3600" b="1" dirty="0">
              <a:latin typeface="Monotype Corsiva" pitchFamily="66" charset="0"/>
              <a:cs typeface="Times New Roman" pitchFamily="18" charset="0"/>
            </a:endParaRPr>
          </a:p>
        </p:txBody>
      </p:sp>
      <p:sp>
        <p:nvSpPr>
          <p:cNvPr id="3" name="Subtitle 2"/>
          <p:cNvSpPr>
            <a:spLocks noGrp="1"/>
          </p:cNvSpPr>
          <p:nvPr>
            <p:ph type="subTitle" idx="1"/>
          </p:nvPr>
        </p:nvSpPr>
        <p:spPr>
          <a:xfrm>
            <a:off x="152400" y="647700"/>
            <a:ext cx="8839200" cy="5791200"/>
          </a:xfrm>
          <a:noFill/>
        </p:spPr>
        <p:txBody>
          <a:bodyPr>
            <a:noAutofit/>
          </a:bodyPr>
          <a:lstStyle/>
          <a:p>
            <a:pPr algn="l"/>
            <a:r>
              <a:rPr lang="en-US" sz="2200" b="1" dirty="0" smtClean="0">
                <a:solidFill>
                  <a:schemeClr val="tx1"/>
                </a:solidFill>
                <a:latin typeface="Times New Roman" pitchFamily="18" charset="0"/>
                <a:cs typeface="Times New Roman" pitchFamily="18" charset="0"/>
              </a:rPr>
              <a:t>B.  General Cos sent an army patrol to Gonzalez to seize their cannon . When the Mexican patrol reached Gonzales, Alcalde Andrew Ponton refused to give up the cannon without written orders. The patrol withdrew awaiting the written order. The Texans buried the cannon and prepare for the soldiers’ return.  When the Mexican soldiers  returned about 160 settlers elected J. H. Moore as their leader and dug up the cannon. Near the cannon they flew a flag with the words</a:t>
            </a:r>
            <a:r>
              <a:rPr lang="en-US" sz="2200" b="1" i="1" dirty="0" smtClean="0">
                <a:solidFill>
                  <a:schemeClr val="tx1"/>
                </a:solidFill>
                <a:latin typeface="Times New Roman" pitchFamily="18" charset="0"/>
                <a:cs typeface="Times New Roman" pitchFamily="18" charset="0"/>
              </a:rPr>
              <a:t>.  Come and Take It.</a:t>
            </a:r>
          </a:p>
          <a:p>
            <a:pPr algn="l"/>
            <a:r>
              <a:rPr lang="en-US" sz="2200" b="1" dirty="0" smtClean="0">
                <a:solidFill>
                  <a:schemeClr val="tx1"/>
                </a:solidFill>
                <a:latin typeface="Times New Roman" pitchFamily="18" charset="0"/>
                <a:cs typeface="Times New Roman" pitchFamily="18" charset="0"/>
              </a:rPr>
              <a:t>Lieutenant Francisco Castañeda led 100 Mexican soldiers to Gonzales to take the cannon. They arrived on September 29 and, seeing the armed Texans, waited on the other side of the Guadalupe River.  On October 2 Moore’s men crossed the river and fired the cannon at the Mexican soldiers who retreated to San Antonio. </a:t>
            </a:r>
          </a:p>
          <a:p>
            <a:pPr algn="l"/>
            <a:endParaRPr lang="en-US" sz="1000" b="1" dirty="0">
              <a:solidFill>
                <a:schemeClr val="tx1"/>
              </a:solidFill>
              <a:latin typeface="Times New Roman" pitchFamily="18" charset="0"/>
              <a:cs typeface="Times New Roman" pitchFamily="18" charset="0"/>
            </a:endParaRPr>
          </a:p>
          <a:p>
            <a:pPr algn="l"/>
            <a:r>
              <a:rPr lang="en-US" sz="2200" b="1" dirty="0" smtClean="0">
                <a:solidFill>
                  <a:schemeClr val="tx1"/>
                </a:solidFill>
                <a:latin typeface="Times New Roman" pitchFamily="18" charset="0"/>
                <a:cs typeface="Times New Roman" pitchFamily="18" charset="0"/>
              </a:rPr>
              <a:t>C.  This </a:t>
            </a:r>
            <a:r>
              <a:rPr lang="en-US" sz="2200" b="1" dirty="0">
                <a:solidFill>
                  <a:schemeClr val="tx1"/>
                </a:solidFill>
                <a:latin typeface="Times New Roman" pitchFamily="18" charset="0"/>
                <a:cs typeface="Times New Roman" pitchFamily="18" charset="0"/>
              </a:rPr>
              <a:t>battle showed that </a:t>
            </a:r>
            <a:r>
              <a:rPr lang="en-US" sz="2200" b="1" dirty="0" smtClean="0">
                <a:solidFill>
                  <a:schemeClr val="tx1"/>
                </a:solidFill>
                <a:latin typeface="Times New Roman" pitchFamily="18" charset="0"/>
                <a:cs typeface="Times New Roman" pitchFamily="18" charset="0"/>
              </a:rPr>
              <a:t>the  Texans </a:t>
            </a:r>
            <a:r>
              <a:rPr lang="en-US" sz="2200" b="1" dirty="0">
                <a:solidFill>
                  <a:schemeClr val="tx1"/>
                </a:solidFill>
                <a:latin typeface="Times New Roman" pitchFamily="18" charset="0"/>
                <a:cs typeface="Times New Roman" pitchFamily="18" charset="0"/>
              </a:rPr>
              <a:t>were becoming more defiant toward the Mexican </a:t>
            </a:r>
            <a:r>
              <a:rPr lang="en-US" sz="2200" b="1" dirty="0" smtClean="0">
                <a:solidFill>
                  <a:schemeClr val="tx1"/>
                </a:solidFill>
                <a:latin typeface="Times New Roman" pitchFamily="18" charset="0"/>
                <a:cs typeface="Times New Roman" pitchFamily="18" charset="0"/>
              </a:rPr>
              <a:t>government and </a:t>
            </a:r>
            <a:r>
              <a:rPr lang="en-US" sz="2200" b="1" dirty="0">
                <a:solidFill>
                  <a:schemeClr val="tx1"/>
                </a:solidFill>
                <a:latin typeface="Times New Roman" pitchFamily="18" charset="0"/>
                <a:cs typeface="Times New Roman" pitchFamily="18" charset="0"/>
              </a:rPr>
              <a:t>more willing to use military force if necessary</a:t>
            </a:r>
            <a:r>
              <a:rPr lang="en-US" sz="2200" b="1" dirty="0" smtClean="0">
                <a:solidFill>
                  <a:schemeClr val="tx1"/>
                </a:solidFill>
                <a:latin typeface="Times New Roman" pitchFamily="18" charset="0"/>
                <a:cs typeface="Times New Roman" pitchFamily="18" charset="0"/>
              </a:rPr>
              <a:t>.  </a:t>
            </a:r>
          </a:p>
          <a:p>
            <a:pPr algn="l"/>
            <a:endParaRPr lang="en-US" sz="22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andrews.edu/~rwright/Oldwww/Alamo/texans.jpg"/>
          <p:cNvPicPr>
            <a:picLocks noChangeAspect="1" noChangeArrowheads="1"/>
          </p:cNvPicPr>
          <p:nvPr/>
        </p:nvPicPr>
        <p:blipFill>
          <a:blip r:embed="rId2" cstate="print">
            <a:lum bright="66000" contrast="-11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0"/>
            <a:ext cx="8229600" cy="1143000"/>
          </a:xfrm>
        </p:spPr>
        <p:txBody>
          <a:bodyPr>
            <a:normAutofit/>
          </a:bodyPr>
          <a:lstStyle/>
          <a:p>
            <a:r>
              <a:rPr lang="en-US" sz="3600" b="1" dirty="0" smtClean="0">
                <a:latin typeface="Monotype Corsiva" pitchFamily="66" charset="0"/>
              </a:rPr>
              <a:t>2.  A. The Army of the People, October 1835</a:t>
            </a:r>
            <a:endParaRPr lang="en-US" sz="3600" b="1" dirty="0">
              <a:latin typeface="Monotype Corsiva" pitchFamily="66" charset="0"/>
            </a:endParaRPr>
          </a:p>
        </p:txBody>
      </p:sp>
      <p:sp>
        <p:nvSpPr>
          <p:cNvPr id="3" name="Content Placeholder 2"/>
          <p:cNvSpPr>
            <a:spLocks noGrp="1"/>
          </p:cNvSpPr>
          <p:nvPr>
            <p:ph idx="1"/>
          </p:nvPr>
        </p:nvSpPr>
        <p:spPr>
          <a:xfrm>
            <a:off x="152400" y="1600200"/>
            <a:ext cx="8686800" cy="5029200"/>
          </a:xfrm>
        </p:spPr>
        <p:txBody>
          <a:bodyPr>
            <a:normAutofit/>
          </a:bodyPr>
          <a:lstStyle/>
          <a:p>
            <a:pPr marL="514350" indent="-514350">
              <a:buAutoNum type="alphaUcPeriod" startAt="2"/>
            </a:pPr>
            <a:r>
              <a:rPr lang="en-US" sz="2200" b="1" dirty="0" smtClean="0">
                <a:latin typeface="Times New Roman" pitchFamily="18" charset="0"/>
                <a:cs typeface="Times New Roman" pitchFamily="18" charset="0"/>
              </a:rPr>
              <a:t>In October of 1835  300 Texans at Gonzales formed the Army of the People and elected Stephen Austin as their leader.  The Army of the People marched to San Antonio to attack General Cos.  Along the way they were joined by other Texans growing to a force of almost 600 men.  When they reached San Antonio the Army began a month long siege of San  Antonio waiting for General Cos to surrender.</a:t>
            </a:r>
          </a:p>
          <a:p>
            <a:pPr marL="514350" indent="-514350">
              <a:buNone/>
            </a:pPr>
            <a:endParaRPr lang="en-US" sz="2200" b="1" dirty="0" smtClean="0">
              <a:latin typeface="Times New Roman" pitchFamily="18" charset="0"/>
              <a:cs typeface="Times New Roman" pitchFamily="18" charset="0"/>
            </a:endParaRPr>
          </a:p>
          <a:p>
            <a:pPr marL="514350" indent="-514350">
              <a:buNone/>
            </a:pPr>
            <a:r>
              <a:rPr lang="en-US" sz="2200" b="1" dirty="0" smtClean="0">
                <a:latin typeface="Times New Roman" pitchFamily="18" charset="0"/>
                <a:cs typeface="Times New Roman" pitchFamily="18" charset="0"/>
              </a:rPr>
              <a:t>C.   General Cos and the Mexican Army retreated into San Antonio surrounded by the Army of the People.</a:t>
            </a:r>
            <a:endParaRPr lang="en-US" sz="2200" b="1" dirty="0">
              <a:latin typeface="Times New Roman" pitchFamily="18" charset="0"/>
              <a:cs typeface="Times New Roman" pitchFamily="18" charset="0"/>
            </a:endParaRPr>
          </a:p>
        </p:txBody>
      </p:sp>
      <p:sp>
        <p:nvSpPr>
          <p:cNvPr id="2050" name="AutoShape 2" descr="data:image/jpeg;base64,/9j/4AAQSkZJRgABAQAAAQABAAD/2wCEAAkGBhQSERUUExQWFRQWGBgaGBgYGBgdHxkeGiAYGxocGh8cHCcfGhkjHhwYHy8iIycqLCwsGh4xNTAqNSYrLCkBCQoKDgwOGg8PGiwkHyQsLCwsLCwsLCwsLCwsLCwsLCwsLCwsLCwsLCwsLCwsLCwsLCwsKSwsLCwsLCwsLCwsLP/AABEIALoBDwMBIgACEQEDEQH/xAAbAAACAwEBAQAAAAAAAAAAAAAEBQIDBgcBAP/EAEMQAAIBAgQDBgMFBQUIAwEAAAECEQMhAAQSMQVBUQYTImFxgTKRoSNCscHRBxQzUvBicoKS4UNTY6KzwtLxFRZEJP/EABgBAAMBAQAAAAAAAAAAAAAAAAECAwAE/8QAJREAAgICAgEEAwEBAAAAAAAAAAECERIhAzFBEyIyUQRhcVJC/9oADAMBAAIRAxEAPwBPXpUyA3dosG4Cj+r3xo+GZGmqhyikcxoUmJsRbe+3PGdRiQwO+ocosQZ/HGt7L5xTRNKoB9mdzuOntvjtjpDND/h2TCQ1E0iv8jorKfTZlPkD7YVduuJ1aaStGhJUhSoHhN5a4EmJjpfc4b5HKU/jWfENxaY63vjJdtA3fKhjSVvHSbj6fTAUU5G6OdUcozvaAbzJA8+eNC/BGaBUZqbAKQGpxIOx/ieIefPCvLOGrg2gkxM3gQNiDh8XphYZLGJhyPxUx9ccXP8AI6eNaKf3CnTJ1Uu9kDTqNRdNrmyeIT4o5TEnfAPBHZaLgaAO9bxGRcaLahcAyIBHr5HUsuhcFKVSBcAMp/7ATijg5VlqAhtP7wzHa86Sq3tcjr+OI2PWy6pxSsqyGexie8YrHUk2HLCejnqlValVyajyqgnSYAkAXEEGWMc4vhnxoqlJ2KOrEQJWLmwm+AqAWlTRS0SSbKTNlAm/I6x/7xl0Z9i5a7tUbU+jTTdhAUXCkgAKI8W3vhrxKoTlMuwuUaopqWLEagesH4wY9cLggas0woKGTvHhbB3BqOpijKdLgpMzcggX2idN/TDNiooXiS92VBeSIPiGkmd4jaLRPvyxGm1Mr4UWQSZZ38Q5LaAI688L6lvDeRvIA9IM3+WPoteZ9f8ATGr6DYVXbu6zWXamZamjcp2awBm/W3THuU421JnKky0SVFISRt/syAPIRinipBrsZBssGP7K/I4GpuR91T6g/rhkKxhX7QszE1NdQn/eVXb9Me5Liql9PdU0DQCQHJA3gFnMCYm2FtWrP3UH91cW0KXNrAeWDQLI16s1Hbqx3nqfLFZZtwT7A4+WgXnmZ5eePqmWK7gxg0A8DMvv1i+GWRzZIIIMQ0RyJBB5dMKCTNsO2y/ddwA/hq01qN/ZJ1qR7AT74EkFM6J+z1g1HNkEBjpA90YD63wT2UyDUxmVkse8oEwSSJpIxvvbUB7YW/suzqmnWQsmpnTSpYAnwt8IJk3gWxoOB02Zq2klG1ZQkiOdBQbMCOXMcsKE0XZulor1dxKpE72AF+vIY0hfGf4QGFV0ZzU0hSGIUfFMiFAG64m3aml+8HLhXNRSoMLbxFRvNwNQm2KLojJWxH2+Esw/4S/LWZ+gxhBmRPh1Ntsj3+nrjofaisqVdbMqqKY8RYAbta/4YyLdp0YSoLA8ww58j/KfIxhH2Wj0BJQqMD9nUAPUAbiOZxdxugy5WnFmDpM9QCP0xae0BtFOBbc8r+eLuNgtl0MXL0vKJP8ArjBo57B+z0kqSrfCTMeG1vTExlmAkg4NyvB3qQyU2YaWlr7hhtfeOXmcQqZUkEBhIiRAkes4smToEekReQPfAufjQdtxgrv9DKGcCL7D8hhfxXMgliDItfDp2hZKjTZqpr1MbExEADl5eoONNmMoaSpXWFAAD6iADKiCes8/QYyxqq6vBBlzDesX9N8KuP8AaJq60qQ+CksT/M1gW+gA8p64pdRQPJ1HhnaCno1AiLExyJ6AdfLGM7X8TNSo7g+OCopgeJVEkswF1tO+2BuzL0qVXS7aUq5eKjloCuxJQyvwmPD6nkNs7kG7qrVDamISqh0XkkFdx90nnhPU1aDiSOY7p6bABtIBIMwS09CDzw8p8dBEmijehqD5S5kb4y9CoajBIlnKgEzbkNun5YZ8Xp1sk/dE6XIB1IbMpusc56ztjn5KbKw0rH9PjzzIpQY5Ow/9YzdbjFQmpSpgANWZ5W5nYAEchflecNv/AJjTBmmWULOlQLjmesmPlyxdnKanLHNIEpVxVgqgAlSCJAm4DaZt97EE6KVYiNWuXSjUdyHZSAwI8V43E7nB9StTqOyinUqVAY8EEELI1WQlQD05c8VZfLJUos9So3es6wxMKoZlDX6wWnoBjZDgmSo03NFlOYRWO5JEJrnpBH0OGyQcGY2n3bMzKbBaa/Cx0nUAx8Q6Ai/82LeIcKcItTLvUqUQCCSGITYEmRA3mR64VVWq7mVLkQIInVdT6GZBON12Z4vXRKYJLKzLRdWaChMgeGw7vrbbngO47NFKSaMrxHhNBKNOr+8lqj3anpM7kSDHlz6YhkhRYKmqsjmL6FZZPICx+vTFnapm1qQioKTNTgEMNQZnta63IE9MbXsvmhTqU0an3hbT4rEITEHaBvG/njOdJGULbOcZzJtTraawKMIDKVusWgjf/wB4I4lws06VOrpbu6urSx07qYIIUmD641P7Q276tRrVqbUWq02tBBGhioJuSSOtpjYYzNXigY0KdQKKaFWbQvsTyloAk84HTD39CY62TyPZ6pWp66a6iBJU61sSQDJUIZi3i8t7YP4ZwmjWRKbamquSE01lHiMAeAqfCDved/Z/U7Tmnk9K5lY7t1ZNJ1szliFOzLpQoJnfmdik7O58PVUioxdVLQEuWJOoyBfSHqMTzgYVydWMoq6YHxTh9XhlfQwpubbgmY5bgjDXPcFo5zIPnKFPualH+KiyVa4kibggGehAO2I9tstTsiO1aoGI70hhrvYeImSBPiEAiOk4q7E8QWhWalXYojKyMpmFLiCxA3hSfnikHkrJzWLMzksp3jGDp+GLgSSQAL2F8Pm4HranTchRSpsHMg3DvANgAZJncQpIPSnheZWnmHpypQ1LMUDQVJ0sIuRF4HXD3iOWXwkQ7NTDswsGEgEKDt4mO9955YKbyNSr9jDgWssqUMvQXLhxBYDW4Ughy8atRjcRBNhyxVxvtDmMrmkLE0zq0VUUAhu506CBt4qbqPXpgnhVHMs+kKKaGlUKEEHxBCUIM3GqNRgbgW55vjtKqufoh6gr1CKLT8czsv8AaMAfPCqbldjy41GqOhcOz+arIcymcorUJtQCqaYFyEYmHLkEX/vRPLKUe09SvnK1UU/tNGvQYEMukGTGykGDv5zcW9qOLLSohO7UszyPAyENpGkmG0hgFUQCZvMGcA9j1qEZjU6IBTVTUYgaQzqxCs1hMH+jjJitJMSdoOJVrLUXuySXiSTJsdySBaIx72Y4kqtU1WJWVBJAJFoHnBJv0N8OO0/CFzVcVaVelUpwivoaWUD4m0QC0CTCztjI8QNNah7onQsBSd3ImW8gTeOkYfvQr1tG5y2doVKReujFiGewdVWmrKihdMBmLHe52FrzRSyrZZm716i5caWFNj4mcgEIADYjmdwPNhhJW45VShR0VVACgqiqCYUyDUsbzNh/KJF8a7sTm6eZy1armSXqowRbFiO8W2hACSxIYWGyCIAwm1se06RneIdp8yy6kXTTFgABCg8gOX9TjO1s87sXZjPWbjG1eiXpGDAcsoIBGrkxE3IBsZHP1wmpdkwilqjggAghbwSPBc7liRttedsGHKn2aXE10Z/J5wqzEqrsRALjUBcXg2mLYozQMT1we/DJ1mn4ihgjmRe46xYGPXCzM1CQBNhtixBjevnyWanSkq1p5ttI8gThzwThNFc33GZRSspfUy2i5DDfmfbGf4fm2pMrrEqbSJvB3+uHvEM3TzCJUOoFPCwBAIDAlYt8Ia0/2sTnbKwpbHPE6GXzNXTSoolOlQdn0kmHgESxA1MALi45YxuXoPSEfCGUsJeFZQGDKQDc9OdsGZvjD0aZy6gAGNZMyTuR/dmPWMBZDioBIqKrqYkMikxz0kiVME3BHK+EppBb2A5IrJkhTYq1xBHSLCbb2tyw945VNY0nrNqbSuo94rLCgLK6RKzG07m2J53hlFUGZy3jouSpR/ipOZMETcRdWvsZkjGZrt4jBP641W7MpUqDcvTqQStN2DSAwVr+lr8rYfZykVyxYUtMsh0kQ6EAhrbtTgKZ2neDOM1lwTAk+W+HVDOtSlAVnwgk3jz9sJKivHFtFfBqiyuzKSAyt1IImY2uYv09cdZV0ahUY0lC1N4Ckmx1U1YfHMAe/KBjnaZKo9Kl3dNajNV0FdIhmQnpEhhf1wU/EM1ljUWsFFTu1p762WbnxFm0kj4hzEC2EavY2Ve0B4rprVdJIUoYSCCJgBVnnGkX5meuDRmXywV69PvNtDK5GorMAxsV1c7GDG2M3m2Cxq8QcGbgEG5B2M3v9MVUu0NUUu6mVkEFpJG9lkwB7ekYZRtE3PFjE8YQUXDatdWsWM8kM6iepk/MY1PZzilalRNOvScIGRlqFQLGYKuQVI+E7xvcY5wEZ2PM+ZH5nGpRquWoCvlqr91qC16DX7p9yHVhBRoJVonluJw3pKgLlaY1/ahnGq5igDp1CmTCyQNbMYmYNoEgkSCLxjLV+H1CpqoCDThm2BUEhUNvOR5W64K4xmxWr94ruxL2qMSTpASAAdgp1x5EYf8AAaQqUapclqdRe6YsAANEMpWIupAMc73xpPFWCKydCbK8Kq121ZhASqQNUhnLSQ731MQDv00+6/IZ2lRzJOlWpkFTMwpaJdYBNjcCDh72x45cimxapVRBVbTAFtJ0f3tK/UYU9mcjQ1PmM2fsKJA0CJrPuKajpAJY8hHUY0U5W30CTxNdQ47kxlWzFSnUquHKKLoo+G+o/eO8LJgbAXxlXP7yKlYU0Vl1MFTUIVZJO9zzJPlhZxLij5llUDTTpjTSpiStNZmBNyTuWNyfYBx2czKUwV0vULgqV02g73mbjp9cOoqK0TnyN9mfyOfalWSqkakYFQ1xbr5Y0vZJ6mczCZZXVfDU7tiDvAcqSD8LQeRidsW5DsLUl3CLVHi0IHRiByJUNJMco+e2M62WqZdi4DJBIiWUwQQQYgiRIw1pjKLWzeZjNrl6iKy92+7ljNplTTN1KGJ8IbVfnbGQ4/mGbNO2ko1tAANtIAgRsQQdtjblgzI8Ozdek37qHrZejOlmVV0yNTKJbkSTAJuNUCcH5wUl4bTUx3iMNJG4YgFv8JBv7YRRxK36i/hnq3aKpUUq8tUYaWqOSzlf5RqMIOsCT13nUdiuDpnZpVmYZWjAUJYu5klzImbx6QMLeGirmhrqFVpUZDVGhQqkQV16SS8bAzjZcPoVMqhahltSsqMo1CIIg+IHyJnzFueDKVCxjYh7UdgVoMj5V21NUCqrHYmyw1ova/UYyHGaVTURWXRUUKAAAAwvJtYnzHOZx1bimUq1TV73ulopUSPEoYgSZJMlSSABsIk7CcYF/wB2r5hqIc0wYFOofEpYwTOqDdi0G1iMaDbNNJLR5TUJkUoPWKPVYvFtAVgsLUMal1Rq6XuOYG7LV0pV6i1nFKabrqJMBlKtEidwpUcjq88Acd4dVoVCtbc3DcmHUHn+Iwt720H2PP08xh2rRK6Z2PiNIZsotIaKqKNIVlZHUy2pdOxN23k3N8Z7tlV7nLUkYxXawUckGtSxtuZge+FPZbtJXyiDuqiuGZh3LEkAsB44FwfMR8JnFNZP3qszM0kD7zAQALSTGIxhUrLepcaM7SrMp1KSI5g7Ys4hne+JZgqm3wiJiOX549zwAcopDKDYrsfMdcBVUgY6CA+zWbpik1ILcNIawNpkN5/oMBZbNgKQRM+cR7c+uDe1eVCZuuqgAd4xgQYkkgCOUEW5bcsJwn1xO9FPIY9cs0ltTH+a5J88MeD8PSowptIYliSDuoGogztYG98JYG/TDbs9lmqZhBJ2Li8XAOk/PrbEZ9XZaPfQ+43mFo0wtIfaVUVqgs2gIwFMSNjYmRuCnI3wdVpJPXG143RSpTqPSZIaxOqLyS0zck2+uMXVF/YHFIKkRm7dhPD6mg6uY2BxCrXJYkm8zgcvbH088NXk2bqjb8E7SmkgZAupVqPfbWqjSY62MeuEGZ44zAk+JzMzNv1P+uFKZgjY48jC4LyNLkvaPGqEmTfFqABSecwPLqceZfJu5OhGaN9IJiOZjbGh4ZwQpTFR5lhUECTpAWZaJIBvJE7XtgymooWMcmfdnezC5mkftArmQv8AeF4b+zHMddrYdcXpV8pkw1Ur3jF6SsCPtKTKAVICj4SVdSdr+5PAOz6DKOlWnUWuSYChWLWPI7EAEyL288Lf2kVirUKXeMwCa4M+AkKkQdv4ZO0mZ5jCRm5SKTgoxX2ZvNZrSqqD4ov5Tv7/AKY0v7Ovte9pPWSmkawrKWJPwnu4IltpWb26YxU8zhnwiuSj0qcLUe2rmyxemsmBPzbbyNJpNEYtp6L+03EKbVQtEsaaCAWgkmSSdrXJsLDlO5AzmYPd06UiF1Pb+appmfQIo9sWjgdS5KwBzxOlwxiac7uUUCN9cwfwGAmkK39lmU4U2pkZXDgTAIEevX5jGv7G8Gp6alWowUAlEViATtqtMsNh54VgGioVgt0Oo7sAJBE8iBGGPBnostJ66ux0SgPhklm67oQoXULeCLTicpOh+GNyPc8qJmEKLu0R5XiBN/MW9ZviH7RNVWjRrsVapLU6rIQRIg0yY5kFh6LHLFfHqHekadTVGICosnVqJ8EC9gJt5b4WdpKlalTFFgERiCwR0ZWZQLEraVJuJ3PXDwdopyqpFPZntZUy1KvQH8OuApn7vJiPVZU+oPLA/DlGYzSU6jaaZYljP3Rdo84ED2wm1QcE8OqlCzjdYj1JwzJp6oO7T8b76poQaKFOVpU1+FR182O5Y3ONT+zjOk0KyVHigrJqvtqsAw5oSAJFwfInGAqU2ZjYkkzbzw77GZem+aVK1Q0kMnVaJUagCTYCxv8ArjSSaBFuLs3PHOJUmXMI701q929xUQ/CrRNyTUJ8IGo2kmLA8pO2rzw87TshqMya3FRtSPUMuVWRq5CHMkSJhR1wLneFlKVCQQ1QM0e+kfh9cCNIaTcnZbn+0lWqgWpBpkGAR0tqnefPywjwbxWlpeOQVQPSLH3398CRh0Ta2ajsTwwVO9cj4F0qehaxPsPxwJxtaSIoC/bGSxP8s+H3Ixs+ylJMtww1qg+INUPmNlHuIj1xislkjmaju3wqGqOR/wAqj1MKPKemJZbbLVpIlkeFaKYq1VswJUHmNpPqfwOF/EKmq8QOWNnxXTW4bQdPiQBHjkRMCOWMXX8bQuwxuOWVsE1SohVrsxZmJLMSSTzJufnj3WY+pxOrRZdwRimZF5jB7D0fUcxBNrEERjbdgcqtTM0WLgRSPh/mhisH2Ib5YQdksgK2aVWgIFdnZtkUA6mPoDbzjHnZ2tTTMKHJNMMQxAMlTINt5I+sYlyq0x4SoB4llVSoRqm5kgGB0HmdvngrJ5ei5pnMVGVQgHgAJgGAL7chsfzwfxul3mbreAoCWIVtwDpIm+9h88L+K5JwuWHI0AR7vUJ+pxSLuiTVDKhwDI1YFOvURiwUF1BWTzMXCcpxnv8A4iqW0CmzNeygnbpG488fZZjqCiZLDbB+f4ki1qgVQyB3AOojUJMHbpBw20CkynM8G7ugtRpDNUZdBUggKFOo+uqAI5YBymWaowRRJYwB/Xzw94k4qZJKgBWaziNU/ClHnA6nDD9nHD9VSrWP+zQBSdg1VggJ9AWOJym4xbYyinJIZq603GRAhFSXuYcldTatrWv79MfcX4maAFWlCNTqKy2sVuu0CR4iMJxnVbiLvIjXUEkiCDqve3U++Cky7P446aB06MZsWiCJ23xyS1JNnVD3Jov/APk3aoWeiBRB1UqTMZUW0gCJ09NUQLYzfEScxUZ2IBMRyG5gAdALY1FWn3aipUfSpJMkGZG4A+Ii0Rb4lxnqSCpmKnd/wwzEMwsqySCQdt7DqQMV4ZOTbF5kkkhbS4HVa+mFkjUxABI5LN2NxZZ3x5X4PVpqWKyoMFlIYD1i6+4GJ5jiDa9anSRtBgj06YZdldFXMaK7MRUkG/xk7AneMdjdKzjSt0F9leO04ajmGMEMFqG4AYRDc9I3B5X8ofcYytFQhLaVV6bqUE6wFUQCDYSCdV98ZV8iKWazNNIZaZqAT0DR72t7YU1GckIGMEgaZteOW2I4LK0F9UN+N8SasQUiKjlVG0n8lBIHzOGnEuKJSejSSGFBIkQSbeNLyFk6jzgliI2GPrMS2n+UkADDSnlglO48RmT/AF5csO4qgwePR5U4/VqAU6Q0ayQdJJZ9RnTqNwm3hBvEsW5aD/61/wDydwaqGuGDpTJAhmH8MMfvOsECwJA6g4X5V2bRTohEeAdYQBzcwJA9z1xZ2ro9wlKiLDxM15JafiJ5k4yluhnHtmUdYJB3FsOOCcMaqAqAksxJ8goN/a59sLM3lnQrrF3UOLySGkgnzO+N9wHMfuuYylCAoLqHJ3djeIBkKGIXzi4ItjTfSQI+WzGPxRqWYNSgxSJCn+ztcGxkCce1M3+8Q1QKCpJd1AGoGIBAtqmQI6+WC+2nBP3TOVqIHgDSn9xvEn0Me2E7PFPSOZk+1h+eGpCWM6faMrV1ilTYWChtRgKIUCCLC2GuQ4k2dzOuoEHc0joRbKADa7HaWJJ8sZIJHqcbHsfRWjQrVai94HIpKtgDF2ktYLMXPTCySQ8W2xDxuumplWKjn4qpnfmE8htJ6WgYWA7YZce4l3rwKa01UkBUv9efrgelw1yYKlYVjcG+kThk6WxXt6N/22zApcPoUFjx6f8AKgkfO2Bf2X5Ql6moTSdRTYebSQR6R9cD9qa616mXRfhTL0v+ZQfwxp+zLUEyNRKTkVUD6yF8SEzDRzEAXHTHNN1Ci0VcrMBx+lUyletQDeGRqjZh8Sk+YkYBy7mnTZh8TwqeUEMx+gHucFcT4coJK11qajaCdRJ6gifnjzPgCqUUylFQgPU/fPuxb6Y6YVVkpdisVjvJx8lSQZ8zilThvw2itRFH3gXUe41L/wAwYf4sLNpDwTk6JZKnoptLFS4ggGJEgwfLnfpgWuESv4Q2gEWJudpuPfbHZuG9kEfSatDLNYboxP0YDGQ/arwKjlmpNS0KzBgUVVWIjxQPWL3+WEi7DKkDPnst39Ou9YDUNVRSmptQYmCiyACQIUnYCcZDivETVeVBCLZBvCySJ88CCr1wdkc+iTKt7R+uHjHESUsi7gddix1U1cXGo6VZGIIUqT5xIIIjobgnKVqCN9srp6Ug3TaWE4nluKoTcaJgmxv6RP8AQxdneOKqRSiSTGxtH3gdxvY2xpKzJ0E5rLpXy1MUiWnMOASoW2iiSSoJjp7Yf8O4O+WyrqrBFI1VCQviZh4VOr4hpOnSsAXJmQMNuwOYoVt6ajSgYqqgX+80CwJj+owx7QV3ppUNFwqqhmxYQNBMwRYK6m14a22ORttVRdJWcdyyaq7MFVfF8IkLJ6dF3PljR1uPKFK0KTVXUQagBKiIkiBJFvLF3D+H5ZvA9PXUqeLQskARLMDqASmBfUxmB52szBppSqd04WmpXu2bmwYBhSI8dRGTUbyJC3E4Zxz8BTw8mXfiFR2mrqhmAY7WWDoFoXl9MEVXIoGnTdIdtbyVVjyUXNwN7bXOIV86WZu7XVqBHiFgTuQCfcA2Bg4XHhlaT4G88dPHxy7qiE5LqyylwOs5imBUY20oysxnooOr6Y03ZZhlFFWowA0PU08yw1KgMix1AW6/XMUOC1z4lRgReZAPkRcE+2NQ3Bc9mKPdtltVUNqarqUNUUAwrgN9owJ1arsfPFJwdCRkkzKZHNFWZnJlwb9SSCfzx5nFUEEGbcvkNjh0vZrOU5ihU3uAAR7re/ywRR7MCqR38ZYnbUHBqEchqATVtz9sTySCoNiLI0lUByeX1PQczj1c/DaxsplQbyeRPngvMcHUhmRzoQESwFzf4QLAcpk/XBNDsyyqFrAoaqq1JrFSTsrdAfK+FclQ6i7oe9hAFo1a9TTrLBUL+QsF/wAR5dMWftK7NutOnVLamJ0kR7/SP6jCnIVQtJ0ghQRVpBuTKYZZ67j/AAzzxpf2s1cx3dBWII8ZOhWGmAu51GR4m+t+kVbndlJajRz/AIy5GYpl76UoWP8AKFWB6RjZZXKOZdUTv6jd4lQMWexlYjwU6QIAvy+mN7RtNZT/AMGj/wBNcbfgnGkymRohFDZjMGw/lHw6j1jkOZ98UlaSonFW2R/bDlC5y2Z0ae9p6WHRgSY+rCecDHPVcopEb3n+uWOxZyjSrZc5eo7mmKwYMYLQzmnUXydKhB8g45Y49ncuFdlBkAkAxEjkfcX98Vi7JyjiCAGZxoRwuoMkrNV+znUF0sQCbG4EAjmMI1MW2641/aTM6aWgZSvSQKoV6gIEWgkEQJ5XwJt2kgwqm2YyQGkcuvlh9T4yakKqkEJVJ2NtNzt0B9sUdmlpd43fBIiBr2v67Hzw4z9KhqBoKt6dUHuzM25iT1+Qxp0GFjDsDw7vswK1QApRpU5kAgkDSgjntPtgvtJxHKUa5q06lRK95FMg+oM9eYMjF/BO7y3DRrfQpuzoRLs94Q8yFIWeUMcZjO1gm1GHcHuqW5Ab/aVJuz9JxzJ5SK1SF4rpNauV0kCKa/22G/tdvLCmnUOliJtc/MC/vGLMzVJC09IGjVMblibk+dgPbH1akVy5/tOJ9gf1x2pUjmbBQLYa8B+OehU/IjCwLhl2bzISt4iACrAz6Ej6gYjyfF0W49SRvs52kRGYGvUSZBUFo3PQxjKdq8/TrlH0lRDBSIGpNR0++5PrhLxDi/euSVW5J2g3veN8NTwh6+TomhTZ2VmDaQxIUzpnoJnElFwofJST/QDTr0IAFAT1L1JPyYD6YmqUCYKMn9pWn6MNvfFDdmc0P9hVtvCMY+WBHpVKZh1ZT0YEfjiuP0yeS8o0PHqNJcvRZFj4lDQQXAiCwkgGCNupxnKdaDMTGH/aVYyuTvYo59/AT+WEVOsVGlgdJ3HXz9emNxv2m5F7jT8C46wR1B066ZpztHkeuNtldFb7Gqdddho0orOUlNEsQNCpBJJ5ELeRjk2VzeklZ8BPMXHn646l2R7TNTypLPIUM286FIkSPWTHnifM1FXQ3HctJmnTJ5Lh1EGsojRpGpi7OFJbSF0jUAxJuLSL2GON8f422azD1WtJAVeSKCYUdAP1OAeIcYq13LVXZmO8n6DoB0G2GXCODpWyxOpEq6zDOxAgaZBF+RmwmYx0KS4knIni5ukRbOKpHORJ8o5fL8cX0ON3JsAd1/r54to8Dyy/HUq1j0phUX/M+pj/AJRi98nlhtl2jzrn8kGC/wAyIy/Gmx3wSurOQCPK4vy+WNRk+KJTIAYS3hUDymTbZR1xzsLQAlUdCoJjvAQSNgZQHfzxZnuIChWpsoF8uGMRdi1SD7eH/LikPyY8kqSElwuCtnSKXF0r1TTXSQgWG/mPOLXSbe2C8zwYV6bU6iCDFmggHkRykTIOOV8I7XhG7qp/C1Ao3NBIMSNx1x2fhGeFSmrBlLACYIuvX1/OcLycSlsEeRx0c0zn7Nq6A06bEpIPjQnz3WVInBGY7J5xpipSgqFKS5WwiVUr4DtGnYi2Ol5/NaELGqEsSAFFgOZLGB6mBijh9U1lDy7A83DKPUKVW3nAnHLOLXkrGdnM07C5pl0uaQGosahZmIkeKAFG8THXGr43Sp1Ed6g1mmmkLqYSWHw2N5gfLBfEu0KChUdQCEd6T6jBRgYGoCWCnkQOYNhcKeE5E5xKlNKlWmyEPqUss61sKiWJUrcENz9zPF2rHzVGbzdThjVG72hp0hNUVKxKnwgg6UZYEx8W9jBw+y37NKeYZKiV+70oO7pFdUICWHi1+NZb4h132wuzPYDNgGkKlDuyioToIsh8Ngt356tyeeN12T7PrQopS1MXp/C5i/UqPui8FZ2je2LRabolK0rMpnuxHEJb7Smy+LZzqMrB02nUy+G55C/MLa/7G3dC1OqTU3h10gjpuSD6z+eOvPUMH7JiR0KwfSW29cRoVnAlqRU9NSH6ziqSXRN8jfZwDM9hhliDmqvdiYgA6iR/LI2HNrjpONvnhTTLAU83mNToSCahqpU6yrjSwFyQBMXxq+JDLaiDlaTM8li/dxaJ1FdRnncCeuOf5qvlqdGq600an3jKKWpgmsbMmolww38BX2GIylT7L8dPwY2n2Xcj+DWO8t4EQ3+6z/Fy2/1xp+z+Qp5Sjr0TXb4tRFhyCn5evpGFGa7Z1jGoIRsAqgBQNlAFgANvQYX0+1ZMqw8N46i8/LBWTC8UU8cOmoHTZTIQ3VTMmBsATuNsBU+KVC9SqWJqsD4jymxPlawxDiOZ1GxkE8sVZOnJOowoufbYYqlRFs+NLSoH3mj2GDOJ0CuXQT0YjzaY94AxXlU1OWbYSflsMRztYvSYnfUP6+uHFfQM6xgepucX1CDzGBmvicR5FlEyVH9ofXGhy1NRk0qMTpDuh5+KdQt6E38sZ9aJABIIvax/HGi4ay/uxp1aZde8ZhDlfEsKRYXEE4nzdKx+K70Ro53Lk3IHorD32w9yvEJQqKoq04+CowqKP8LyB7QfTCKrw+hH8Bh6VT/3KcL87woLemx/utZvYizfT0xDGL6bRdua+UbDe02ZmllwAANL2GwhgABMkWA5zjPrVI5nB/Fav2dFeikmd5MSPmNsLDjp41UaObkfuDEzzRBCsPNR+O+C142BTdBTCa9yhYSOhEwRhZl6+lgYB8jgvMoO4pxEwZPPc74ZpWBSYOtzc/PD3LIKeUZvi01RsQbMo+VwPPGdnDfheY+yKkAg1FkEW+E/pheVWhuJ7L//ALM8AJTUR1kz8oxEcczPJRB/4Q/TF1fNG+moqL0UBR8hvj7LMp//AEBT5yMRxjV4lnKX+itO0bim1N6aknnBBHn588WdqlCvSjbuhH+epgh8nWZWYMtZdLdHgc4nb2jAvaTOanozcpThvM6naPSDgwSzTivsWbeLtilahiOU40vY3tO+WrKdRKEwyzy8pwop52gfjon/AAVGX6MHGCsrQyhM97Wpwf5Kb/IhlP8Ay46VyNdkMLO/8PzS1lFQQdQB5xI8Num3LBmYqOqHugjPyDsVHuQrH6fLHLeznaHK5WmUpZncye9FRbmB/IVG2NHle0q1D4a1Jj0Won/lP0xxy5Hd4ssuNNVYo7QZHMsWZ8pU7wkTUosKiN8QOpbkgqxWDFojTF6uGUc438PKVEsQuorTUbQdTHXPoeguBGNeM64uyNp66T+mK342okBhy3t6zhfXSG9JseJJVTU06tI1aTI1c4sJE+QxVmc0qkEG/IjGSzPamqSRTQt6A/phVmu2CoIaoGflTpeMrM7keEH1PthfVcvih/Sx7ZsqtQsJFSoL/wC8f6XwFmszTp6nY2+8zX+ZOOf8U/aHUVNC6FMdQ7D5AIp9icYzP8baqZYsx6udXyGww645SEcoxOtJ2xouy0KXjJkeH4RYm5sNgdpxzTNZzwhWaEBci25Y3MczYfIY+7GVi2cSTPhqf9N8fcO4YjTWrkmkp0qokNVbcqvQCRLRaeuHwUZbNk2tAlLNBnVdMLIn+aOd9hbywDSyzO+mmCSSYH68vfD7NVWNtK0acHwoAAB0JN2PKSScKszlitNWUHS33tgWgEheumQMWgyc0zxskimGfUw3CbD/ABGx9h74glRBYg/M4D1XviVRLA9f1xWiVjCnXSwEoTMkkEfLfFNVwaLeRFxgCcfF7EdcEFk6oviKNBwdnaQAU8yBhfGETsMlQZm+KNURVOy7YZd9ryTv98Vl2t8SkmP8o+WEODaNdlpSpIh5t6RgTV0NB9nlPi9Uf7Rj5G/44sq8XL/EPlt6x+mPGzpceNFb+1sfmMD6UJ3I9pjC4p9obJrphHER4KR6g/lgDDDNuGSkoM6ZE9dthviL8LYAFiiqTElhb1Ak4eLpCS2wHE1mCPfBFHIFzpQhjy3E+dxhhmOFvQUrVpsrMJBIj5ciMFtASYlwxySTRqXAGpd+sGPTAcC0bxf1wxylKaFQ9Cp+hP5YWb0NBbAgq8yT6f64v1Up+F4j+Zf/ABwN3/RR6m+ImqfLDU2C0g2nTW0MyH+aJt7GZxLi1yjbygn6jAJrHDbiin7AD/cifK7fPC/9Kw3p0KUYk2E+2CC0fHTI+Y/HDnIZxaYAoyrm3eTDDrce/kBbzxoMtxtQjJUhoWV1HVNmkX2Yyb9T6YZ0wIxiNRtD1EPmoI+h/LDvgXBqOY1g1NcKCAtiLwZ1L6bHEO0/DcudT5fwmdWiZBUiTFpVlIMr06RhTwvTpkgmD4tJggWuPric460x4u3QdxGkctVZaVRwQBEMVNxO6xi3L9ts2oAOYqlejVNU/wCYNhh2mTIGkDl3Z6jRJbXKxAvq5RP0xkcwASY+EbenLGisls0tbQ/4z2wavSCnXeNRapI9Aqqoj1nGfrGFU9ZxSDbBn7gzUwwIgTbFIwS6EcmwAnHk48OPsMIOuygP7xI3WnWPypvj2pxDSqi5ZQQt7KCTPzx72QMZgnpSrf8ATYfniGgI2t1DTdUJsR1b+z5c/TEJJZbLxtR0QyeWq1dT2IVWlmIA2O08+gGNZ2u4a1PLUqCVl0Iilqe0sblpm95j2xlGD1WLGzTYAAARewFgPTDw0KxYVS9WpTeSGqQ0iSviJ52NhMWws21tFOOKemY9lg48L4YcapxUJgCY/wBcALSJ2GLxdqznnGnRDHjY9x4xwxMNztaQv91Z+QwLN8H5fJgoXY+ECw6naMAL5YSJSRGMHU3Ay7Wv3i/KD+eAxgyn/Ba330/A40kaOip6yv8Acg9VJj5NP44h3Q5NPkRH+mPajyYMgdNx+WJChF9QNptv6eRxkjMrki39DHrsTucRm+Pi174YAw4LxE0XD7wQY6kGRjrAopn6BUzDjVeJXofJuVscapv4pIB8vytfHUuzebC00N7jYCLcwJsRjn5dUzo4fKObcQyzUaj02syMVPsYxfkH+xrf4f8Auwz/AGh5Mrnaj201YcRykCR5EH8uuFOSUdzVH9388Ue4kl8imnQpfeqH0CT+eLO7ofzVD/gH/liqlRPJSfQHF/7s8fCR7YL/AKCv0RpimDIDGNtWn8MGPnNSrtK0wgPuWP0Ee+F9Si3MEeuJ5M3i8GQdjyt9cbvZi0PEhSNoPpz/AAxaKkqokSW28oifxwEwiQQZsR5jE++kGYB0gCB0gfhN8MAm9cy5PNT9ZGKuHOJIkA8pt8jyxIjwETJMfn+uBqKyyja4wHtGWmbfj6UVy9NgKCuRPgq1KjGxgsGEDlz3Bxi953NuX9bY0vaymBl8nzJy4n2dv9cZ2hn9CldIg4XjVIab2eZXh7uJVSR7Y0NDhtQUGJAACNPywt4NxFEQqxvqJEzHvF/li7OV6j/7ekyjZVqaQPRWgz9cO5KIFGxdR4Ox+JlXyJk/IfngxOFURuXJ9v6+uI0Q4+6SvkQfqJwwy4IvpaPMY5pzl9l4wiFcGyqp3zgR9hU2EbwPzwnyPBK2YDOgsPOJ9MPGzDfu+ZMQO7Ak85qJPoI5YsymY7qiuuqgXQIBuW5wqi5wmcu/IziuvAu4ZwapTrA1aZZQGJXVE+EgQQDNyDEYK41WanTCFQAgDKAZ1LUM6pFjfeOuE/F+0T1BoWUTmOZ9enoME56gK+VSsHXvEGmokKLL4QwgDcad5JJJxSm6chVJK1EztVyTfBGUZY8RuIK9LXIPrtbF2T4HXrfw6TsOoUx7nYYnV4YlJoq1V81pfaEeU2QH/EcdJzis3OC8/wAJelTRn8JqSQp3gRc9Jm3piZ4iqH7FNJGzt4m9R91fYe+A69VnJZmLE7kkk/M4IjL2zn2QQdZ/HHmRolnEKxA30gm3tia8MqN90nBVHhTLc1NHkGv9MTbSWiiTYPWprPh+v6YsW1JtplfLrPnzGPv3Pkurzkx/rj79xeLkDAtBoCcE3jEv3g6dIsOfmev44vrQnm2Bi8tLC03ix9vPDrYrRA4+xOmkmOvXBGY4cyNpcFWsYPnefMYNgSPMtk2YMw2UX877DqfyBxt+x9B3pFo1hQwQXMbkj5xbCngoCZWt1DqNjfXFrXuAeYtqHPF/ZPi9SlUFGX8RZVU2CuSACOe++ISeSZeKxoTdpKLo6hqneKwLg+bGH99S/QYCyglXjkAcGcbzetggAimWUEfevufLp64r4cvgq/3PzGHT9oj+Whf3h6nE9Z64vXuovqnyA/M4vp0aREgP6lk/TBv9C0LmnBNOsIhQB1DR8gf1x5mAADY/MflgPDdg6LxUgzPpfbyxJqikiAR16T1wNj3BAHZnMKLKZ3uAR6G95wMpGqffFajoMPeCcJH8SqLC6r18z5eWFk0kFJtk+NZpqlCkrKR3a6VnmCxP4HGebGwzXEAoJABNx1wk4oDURatiY0tAA2sPfCQkPOIpBgyLYIqiApmZEn1wPpwVmqUBJt4RfFH2IgcuMXUs/UX4XYR0ZsRpUOjKff8AXEalIgn9RgUjbQSM8SGlnM/FcQed8UitfYj648pU/C0zyxZQy1RhKqxHUAnb2wKQbbJZakHqqLxz/PHSE4lwzKUe8SmrvYKrXqTH3tUhRz1C3TpjnOTfu6ssCYBEHri791NV5Np2H6YIArj3bHMZowzaafKmllHrzb3wiJw5bhA6HzNyPpiScOi4Cx/W2DaNixOlAtsDi4ZIgXwaaTXsSBjx5IuD8jg2ChgC27P6aoj2UW+eIVqzRPib20j8sL8vUMkyZg3wSGPdFp8XXn88c9FrA6+fItaeg/M/+8UHPtHL9PTAWsm5N8fA2xZRRHImzEmSb49Uxitjj4nDC2WzjW9mOP09Ao5xO8y5srRLUj1HPT5fjcYxs4PoMdGFYyZ0TiHDIJrUnp1qUDXohlIWdOpRdeh9bYyatpc1DJa+kgxDcyedtz1MYh2erstdCrFTrAkEix3FuRwy7VnTmaoFgKlgLAWHLCY0UzsVnLAYmct4Hj+Xb3GKdZvfr+WC6THuVvvv5+uAzJiWuQT4Vgf1yww4dwsKytWlUJ2G5/TFGWPgOC8xVJpXJ2HPDP6Qq+xlnsigpkgKByUeeEn7uhsVE9RimpWbSBqPzOBxUPU/PCKNDOafgu/cxMDDLKcJQgkiT0n9MKqVQzucMkrsFsxG3M4cW6HeRyagHwqoi9rn3wPnqpiFsMKTmXj4m+ZwNXrt/MfmcDHYXMJZ9xPLFuWy2qhUHS4wo7w9T88GZauwDeI8uZwzVIRTtlVLKHpi3jOXKin/AHRikVmnc/M48zNdjEsTCiJJ8sM+7Mn4AlXzxEYuqtbAjG+BkCxhl80VRgAp2uVBP1wbltYpk6RDCBZADcG9trYRhsGmu2kDUY9TgMKkNKXGGUwZBvuepnp1xM58kyWO88v088IC56nEdZ6nG0HNmgGdA6kxvPOZxX+9biT8/fCTWepx8HPU4yoGQ17+8fniqrU8zHrhdrPXES2GFyP/2Q=="/>
          <p:cNvSpPr>
            <a:spLocks noChangeAspect="1" noChangeArrowheads="1"/>
          </p:cNvSpPr>
          <p:nvPr/>
        </p:nvSpPr>
        <p:spPr bwMode="auto">
          <a:xfrm>
            <a:off x="0" y="-846138"/>
            <a:ext cx="2581275" cy="17716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edu.glogster.com/media/4/29/66/37/29663746.jpg"/>
          <p:cNvPicPr>
            <a:picLocks noChangeAspect="1" noChangeArrowheads="1"/>
          </p:cNvPicPr>
          <p:nvPr/>
        </p:nvPicPr>
        <p:blipFill>
          <a:blip r:embed="rId2" cstate="print">
            <a:lum bright="77000" contrast="-71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0"/>
            <a:ext cx="8229600" cy="914400"/>
          </a:xfrm>
        </p:spPr>
        <p:txBody>
          <a:bodyPr>
            <a:normAutofit/>
          </a:bodyPr>
          <a:lstStyle/>
          <a:p>
            <a:r>
              <a:rPr lang="en-US" sz="3600" dirty="0" smtClean="0">
                <a:latin typeface="Monotype Corsiva" pitchFamily="66" charset="0"/>
              </a:rPr>
              <a:t>3.  A.  The Consultation, November 1835 </a:t>
            </a:r>
            <a:endParaRPr lang="en-US" sz="3600" dirty="0">
              <a:latin typeface="Monotype Corsiva" pitchFamily="66" charset="0"/>
            </a:endParaRPr>
          </a:p>
        </p:txBody>
      </p:sp>
      <p:sp>
        <p:nvSpPr>
          <p:cNvPr id="3" name="Content Placeholder 2"/>
          <p:cNvSpPr>
            <a:spLocks noGrp="1"/>
          </p:cNvSpPr>
          <p:nvPr>
            <p:ph idx="1"/>
          </p:nvPr>
        </p:nvSpPr>
        <p:spPr>
          <a:xfrm>
            <a:off x="152400" y="685800"/>
            <a:ext cx="8839200" cy="5943600"/>
          </a:xfrm>
        </p:spPr>
        <p:txBody>
          <a:bodyPr>
            <a:noAutofit/>
          </a:bodyPr>
          <a:lstStyle/>
          <a:p>
            <a:pPr marL="0" indent="0">
              <a:buNone/>
            </a:pPr>
            <a:r>
              <a:rPr lang="en-US" sz="2100" dirty="0" smtClean="0">
                <a:latin typeface="Times New Roman" pitchFamily="18" charset="0"/>
                <a:cs typeface="Times New Roman" pitchFamily="18" charset="0"/>
              </a:rPr>
              <a:t>B.  On November 4, 1835 delegates (representatives) from the different Texas colonies meets in San Felipe to discuss what Texas should do.  Members of the </a:t>
            </a:r>
            <a:r>
              <a:rPr lang="en-US" sz="2100" b="1" dirty="0" smtClean="0">
                <a:latin typeface="Times New Roman" pitchFamily="18" charset="0"/>
                <a:cs typeface="Times New Roman" pitchFamily="18" charset="0"/>
              </a:rPr>
              <a:t>War Party </a:t>
            </a:r>
            <a:r>
              <a:rPr lang="en-US" sz="2100" dirty="0" smtClean="0">
                <a:latin typeface="Times New Roman" pitchFamily="18" charset="0"/>
                <a:cs typeface="Times New Roman" pitchFamily="18" charset="0"/>
              </a:rPr>
              <a:t>wanted to declare independence from Mexico.  Members of the </a:t>
            </a:r>
            <a:r>
              <a:rPr lang="en-US" sz="2100" b="1" dirty="0" smtClean="0">
                <a:latin typeface="Times New Roman" pitchFamily="18" charset="0"/>
                <a:cs typeface="Times New Roman" pitchFamily="18" charset="0"/>
              </a:rPr>
              <a:t>Peace Party </a:t>
            </a:r>
            <a:r>
              <a:rPr lang="en-US" sz="2100" dirty="0" smtClean="0">
                <a:latin typeface="Times New Roman" pitchFamily="18" charset="0"/>
                <a:cs typeface="Times New Roman" pitchFamily="18" charset="0"/>
              </a:rPr>
              <a:t>wanted to stay loyal to Mexico but fight Santa Anna for their rights under the Constitution of 1824. </a:t>
            </a:r>
          </a:p>
          <a:p>
            <a:pPr marL="0" indent="0">
              <a:buNone/>
            </a:pPr>
            <a:r>
              <a:rPr lang="en-US" sz="900" dirty="0" smtClean="0">
                <a:latin typeface="Times New Roman" pitchFamily="18" charset="0"/>
                <a:cs typeface="Times New Roman" pitchFamily="18" charset="0"/>
              </a:rPr>
              <a:t> </a:t>
            </a:r>
          </a:p>
          <a:p>
            <a:pPr marL="0" indent="0">
              <a:buNone/>
            </a:pPr>
            <a:r>
              <a:rPr lang="en-US" sz="2100" dirty="0" smtClean="0">
                <a:latin typeface="Times New Roman" pitchFamily="18" charset="0"/>
                <a:cs typeface="Times New Roman" pitchFamily="18" charset="0"/>
              </a:rPr>
              <a:t>On November 6</a:t>
            </a:r>
            <a:r>
              <a:rPr lang="en-US" sz="2100" baseline="30000" dirty="0" smtClean="0">
                <a:latin typeface="Times New Roman" pitchFamily="18" charset="0"/>
                <a:cs typeface="Times New Roman" pitchFamily="18" charset="0"/>
              </a:rPr>
              <a:t>th</a:t>
            </a:r>
            <a:r>
              <a:rPr lang="en-US" sz="2100" dirty="0" smtClean="0">
                <a:latin typeface="Times New Roman" pitchFamily="18" charset="0"/>
                <a:cs typeface="Times New Roman" pitchFamily="18" charset="0"/>
              </a:rPr>
              <a:t> the Consultation decided not to declare independence and the next day they approved the </a:t>
            </a:r>
            <a:r>
              <a:rPr lang="en-US" sz="2100" b="1" dirty="0" smtClean="0">
                <a:latin typeface="Times New Roman" pitchFamily="18" charset="0"/>
                <a:cs typeface="Times New Roman" pitchFamily="18" charset="0"/>
              </a:rPr>
              <a:t>Declaration of the People of Texas in General Convention</a:t>
            </a:r>
            <a:r>
              <a:rPr lang="en-US" sz="2100" dirty="0" smtClean="0">
                <a:latin typeface="Times New Roman" pitchFamily="18" charset="0"/>
                <a:cs typeface="Times New Roman" pitchFamily="18" charset="0"/>
              </a:rPr>
              <a:t>.  This document declared that the Texans were fighting  for the Constitution of 1824 and encouraged other Mexicans to join them.  It also set up a temporary or Provisional Government for Texas with Henry Smith as Governor.  </a:t>
            </a:r>
          </a:p>
          <a:p>
            <a:pPr marL="0" indent="0">
              <a:buNone/>
            </a:pPr>
            <a:endParaRPr lang="en-US" sz="800" dirty="0" smtClean="0">
              <a:latin typeface="Times New Roman" pitchFamily="18" charset="0"/>
              <a:cs typeface="Times New Roman" pitchFamily="18" charset="0"/>
            </a:endParaRPr>
          </a:p>
          <a:p>
            <a:pPr marL="0" indent="0">
              <a:buNone/>
            </a:pPr>
            <a:r>
              <a:rPr lang="en-US" sz="2100" dirty="0" smtClean="0">
                <a:latin typeface="Times New Roman" pitchFamily="18" charset="0"/>
                <a:cs typeface="Times New Roman" pitchFamily="18" charset="0"/>
              </a:rPr>
              <a:t>Stephen Austin, Branch Archer, and William Wharton were sent to the US to get men and money to fight.  Sam Houston was appointed Commander of the Texas Army</a:t>
            </a:r>
          </a:p>
          <a:p>
            <a:pPr marL="0" indent="0">
              <a:buNone/>
            </a:pPr>
            <a:r>
              <a:rPr lang="en-US" sz="2100" dirty="0" smtClean="0">
                <a:latin typeface="Times New Roman" pitchFamily="18" charset="0"/>
                <a:cs typeface="Times New Roman" pitchFamily="18" charset="0"/>
              </a:rPr>
              <a:t>They agreed to meet on March 1 to reconsider independence.</a:t>
            </a:r>
          </a:p>
          <a:p>
            <a:pPr marL="0" indent="0">
              <a:buNone/>
            </a:pPr>
            <a:endParaRPr lang="en-US" sz="800" dirty="0" smtClean="0">
              <a:latin typeface="Times New Roman" pitchFamily="18" charset="0"/>
              <a:cs typeface="Times New Roman" pitchFamily="18" charset="0"/>
            </a:endParaRPr>
          </a:p>
          <a:p>
            <a:pPr marL="0" indent="0">
              <a:buNone/>
            </a:pPr>
            <a:r>
              <a:rPr lang="en-US" sz="2100" dirty="0" smtClean="0">
                <a:latin typeface="Times New Roman" pitchFamily="18" charset="0"/>
                <a:cs typeface="Times New Roman" pitchFamily="18" charset="0"/>
              </a:rPr>
              <a:t>C.  No Part C needed</a:t>
            </a:r>
          </a:p>
        </p:txBody>
      </p:sp>
      <p:sp>
        <p:nvSpPr>
          <p:cNvPr id="1026" name="AutoShape 2" descr="data:image/jpeg;base64,/9j/4AAQSkZJRgABAQAAAQABAAD/2wCEAAkGBhQSERUUExQWFRQWGBgaGBgYGBgdHxkeGiAYGxocGh8cHCcfGhkjHhwYHy8iIycqLCwsGh4xNTAqNSYrLCkBCQoKDgwOGg8PGiwkHyQsLCwsLCwsLCwsLCwsLCwsLCwsLCwsLCwsLCwsLCwsLCwsLCwsKSwsLCwsLCwsLCwsLP/AABEIALoBDwMBIgACEQEDEQH/xAAbAAACAwEBAQAAAAAAAAAAAAAEBQIDBgcBAP/EAEMQAAIBAgQDBgMFBQUIAwEAAAECEQMhAAQSMQVBUQYTImFxgTKRoSNCscHRBxQzUvBicoKS4UNTY6KzwtLxFRZEJP/EABgBAAMBAQAAAAAAAAAAAAAAAAECAwAE/8QAJREAAgICAgEEAwEBAAAAAAAAAAECERIhAzFBEyIyUQRhcVJC/9oADAMBAAIRAxEAPwBPXpUyA3dosG4Cj+r3xo+GZGmqhyikcxoUmJsRbe+3PGdRiQwO+ocosQZ/HGt7L5xTRNKoB9mdzuOntvjtjpDND/h2TCQ1E0iv8jorKfTZlPkD7YVduuJ1aaStGhJUhSoHhN5a4EmJjpfc4b5HKU/jWfENxaY63vjJdtA3fKhjSVvHSbj6fTAUU5G6OdUcozvaAbzJA8+eNC/BGaBUZqbAKQGpxIOx/ieIefPCvLOGrg2gkxM3gQNiDh8XphYZLGJhyPxUx9ccXP8AI6eNaKf3CnTJ1Uu9kDTqNRdNrmyeIT4o5TEnfAPBHZaLgaAO9bxGRcaLahcAyIBHr5HUsuhcFKVSBcAMp/7ATijg5VlqAhtP7wzHa86Sq3tcjr+OI2PWy6pxSsqyGexie8YrHUk2HLCejnqlValVyajyqgnSYAkAXEEGWMc4vhnxoqlJ2KOrEQJWLmwm+AqAWlTRS0SSbKTNlAm/I6x/7xl0Z9i5a7tUbU+jTTdhAUXCkgAKI8W3vhrxKoTlMuwuUaopqWLEagesH4wY9cLggas0woKGTvHhbB3BqOpijKdLgpMzcggX2idN/TDNiooXiS92VBeSIPiGkmd4jaLRPvyxGm1Mr4UWQSZZ38Q5LaAI688L6lvDeRvIA9IM3+WPoteZ9f8ATGr6DYVXbu6zWXamZamjcp2awBm/W3THuU421JnKky0SVFISRt/syAPIRinipBrsZBssGP7K/I4GpuR91T6g/rhkKxhX7QszE1NdQn/eVXb9Me5Liql9PdU0DQCQHJA3gFnMCYm2FtWrP3UH91cW0KXNrAeWDQLI16s1Hbqx3nqfLFZZtwT7A4+WgXnmZ5eePqmWK7gxg0A8DMvv1i+GWRzZIIIMQ0RyJBB5dMKCTNsO2y/ddwA/hq01qN/ZJ1qR7AT74EkFM6J+z1g1HNkEBjpA90YD63wT2UyDUxmVkse8oEwSSJpIxvvbUB7YW/suzqmnWQsmpnTSpYAnwt8IJk3gWxoOB02Zq2klG1ZQkiOdBQbMCOXMcsKE0XZulor1dxKpE72AF+vIY0hfGf4QGFV0ZzU0hSGIUfFMiFAG64m3aml+8HLhXNRSoMLbxFRvNwNQm2KLojJWxH2+Esw/4S/LWZ+gxhBmRPh1Ntsj3+nrjofaisqVdbMqqKY8RYAbta/4YyLdp0YSoLA8ww58j/KfIxhH2Wj0BJQqMD9nUAPUAbiOZxdxugy5WnFmDpM9QCP0xae0BtFOBbc8r+eLuNgtl0MXL0vKJP8ArjBo57B+z0kqSrfCTMeG1vTExlmAkg4NyvB3qQyU2YaWlr7hhtfeOXmcQqZUkEBhIiRAkes4smToEekReQPfAufjQdtxgrv9DKGcCL7D8hhfxXMgliDItfDp2hZKjTZqpr1MbExEADl5eoONNmMoaSpXWFAAD6iADKiCes8/QYyxqq6vBBlzDesX9N8KuP8AaJq60qQ+CksT/M1gW+gA8p64pdRQPJ1HhnaCno1AiLExyJ6AdfLGM7X8TNSo7g+OCopgeJVEkswF1tO+2BuzL0qVXS7aUq5eKjloCuxJQyvwmPD6nkNs7kG7qrVDamISqh0XkkFdx90nnhPU1aDiSOY7p6bABtIBIMwS09CDzw8p8dBEmijehqD5S5kb4y9CoajBIlnKgEzbkNun5YZ8Xp1sk/dE6XIB1IbMpusc56ztjn5KbKw0rH9PjzzIpQY5Ow/9YzdbjFQmpSpgANWZ5W5nYAEchflecNv/AJjTBmmWULOlQLjmesmPlyxdnKanLHNIEpVxVgqgAlSCJAm4DaZt97EE6KVYiNWuXSjUdyHZSAwI8V43E7nB9StTqOyinUqVAY8EEELI1WQlQD05c8VZfLJUos9So3es6wxMKoZlDX6wWnoBjZDgmSo03NFlOYRWO5JEJrnpBH0OGyQcGY2n3bMzKbBaa/Cx0nUAx8Q6Ai/82LeIcKcItTLvUqUQCCSGITYEmRA3mR64VVWq7mVLkQIInVdT6GZBON12Z4vXRKYJLKzLRdWaChMgeGw7vrbbngO47NFKSaMrxHhNBKNOr+8lqj3anpM7kSDHlz6YhkhRYKmqsjmL6FZZPICx+vTFnapm1qQioKTNTgEMNQZnta63IE9MbXsvmhTqU0an3hbT4rEITEHaBvG/njOdJGULbOcZzJtTraawKMIDKVusWgjf/wB4I4lws06VOrpbu6urSx07qYIIUmD641P7Q276tRrVqbUWq02tBBGhioJuSSOtpjYYzNXigY0KdQKKaFWbQvsTyloAk84HTD39CY62TyPZ6pWp66a6iBJU61sSQDJUIZi3i8t7YP4ZwmjWRKbamquSE01lHiMAeAqfCDved/Z/U7Tmnk9K5lY7t1ZNJ1szliFOzLpQoJnfmdik7O58PVUioxdVLQEuWJOoyBfSHqMTzgYVydWMoq6YHxTh9XhlfQwpubbgmY5bgjDXPcFo5zIPnKFPualH+KiyVa4kibggGehAO2I9tstTsiO1aoGI70hhrvYeImSBPiEAiOk4q7E8QWhWalXYojKyMpmFLiCxA3hSfnikHkrJzWLMzksp3jGDp+GLgSSQAL2F8Pm4HranTchRSpsHMg3DvANgAZJncQpIPSnheZWnmHpypQ1LMUDQVJ0sIuRF4HXD3iOWXwkQ7NTDswsGEgEKDt4mO9955YKbyNSr9jDgWssqUMvQXLhxBYDW4Ughy8atRjcRBNhyxVxvtDmMrmkLE0zq0VUUAhu506CBt4qbqPXpgnhVHMs+kKKaGlUKEEHxBCUIM3GqNRgbgW55vjtKqufoh6gr1CKLT8czsv8AaMAfPCqbldjy41GqOhcOz+arIcymcorUJtQCqaYFyEYmHLkEX/vRPLKUe09SvnK1UU/tNGvQYEMukGTGykGDv5zcW9qOLLSohO7UszyPAyENpGkmG0hgFUQCZvMGcA9j1qEZjU6IBTVTUYgaQzqxCs1hMH+jjJitJMSdoOJVrLUXuySXiSTJsdySBaIx72Y4kqtU1WJWVBJAJFoHnBJv0N8OO0/CFzVcVaVelUpwivoaWUD4m0QC0CTCztjI8QNNah7onQsBSd3ImW8gTeOkYfvQr1tG5y2doVKReujFiGewdVWmrKihdMBmLHe52FrzRSyrZZm716i5caWFNj4mcgEIADYjmdwPNhhJW45VShR0VVACgqiqCYUyDUsbzNh/KJF8a7sTm6eZy1armSXqowRbFiO8W2hACSxIYWGyCIAwm1se06RneIdp8yy6kXTTFgABCg8gOX9TjO1s87sXZjPWbjG1eiXpGDAcsoIBGrkxE3IBsZHP1wmpdkwilqjggAghbwSPBc7liRttedsGHKn2aXE10Z/J5wqzEqrsRALjUBcXg2mLYozQMT1we/DJ1mn4ihgjmRe46xYGPXCzM1CQBNhtixBjevnyWanSkq1p5ttI8gThzwThNFc33GZRSspfUy2i5DDfmfbGf4fm2pMrrEqbSJvB3+uHvEM3TzCJUOoFPCwBAIDAlYt8Ia0/2sTnbKwpbHPE6GXzNXTSoolOlQdn0kmHgESxA1MALi45YxuXoPSEfCGUsJeFZQGDKQDc9OdsGZvjD0aZy6gAGNZMyTuR/dmPWMBZDioBIqKrqYkMikxz0kiVME3BHK+EppBb2A5IrJkhTYq1xBHSLCbb2tyw945VNY0nrNqbSuo94rLCgLK6RKzG07m2J53hlFUGZy3jouSpR/ipOZMETcRdWvsZkjGZrt4jBP641W7MpUqDcvTqQStN2DSAwVr+lr8rYfZykVyxYUtMsh0kQ6EAhrbtTgKZ2neDOM1lwTAk+W+HVDOtSlAVnwgk3jz9sJKivHFtFfBqiyuzKSAyt1IImY2uYv09cdZV0ahUY0lC1N4Ckmx1U1YfHMAe/KBjnaZKo9Kl3dNajNV0FdIhmQnpEhhf1wU/EM1ljUWsFFTu1p762WbnxFm0kj4hzEC2EavY2Ve0B4rprVdJIUoYSCCJgBVnnGkX5meuDRmXywV69PvNtDK5GorMAxsV1c7GDG2M3m2Cxq8QcGbgEG5B2M3v9MVUu0NUUu6mVkEFpJG9lkwB7ekYZRtE3PFjE8YQUXDatdWsWM8kM6iepk/MY1PZzilalRNOvScIGRlqFQLGYKuQVI+E7xvcY5wEZ2PM+ZH5nGpRquWoCvlqr91qC16DX7p9yHVhBRoJVonluJw3pKgLlaY1/ahnGq5igDp1CmTCyQNbMYmYNoEgkSCLxjLV+H1CpqoCDThm2BUEhUNvOR5W64K4xmxWr94ruxL2qMSTpASAAdgp1x5EYf8AAaQqUapclqdRe6YsAANEMpWIupAMc73xpPFWCKydCbK8Kq121ZhASqQNUhnLSQ731MQDv00+6/IZ2lRzJOlWpkFTMwpaJdYBNjcCDh72x45cimxapVRBVbTAFtJ0f3tK/UYU9mcjQ1PmM2fsKJA0CJrPuKajpAJY8hHUY0U5W30CTxNdQ47kxlWzFSnUquHKKLoo+G+o/eO8LJgbAXxlXP7yKlYU0Vl1MFTUIVZJO9zzJPlhZxLij5llUDTTpjTSpiStNZmBNyTuWNyfYBx2czKUwV0vULgqV02g73mbjp9cOoqK0TnyN9mfyOfalWSqkakYFQ1xbr5Y0vZJ6mczCZZXVfDU7tiDvAcqSD8LQeRidsW5DsLUl3CLVHi0IHRiByJUNJMco+e2M62WqZdi4DJBIiWUwQQQYgiRIw1pjKLWzeZjNrl6iKy92+7ljNplTTN1KGJ8IbVfnbGQ4/mGbNO2ko1tAANtIAgRsQQdtjblgzI8Ozdek37qHrZejOlmVV0yNTKJbkSTAJuNUCcH5wUl4bTUx3iMNJG4YgFv8JBv7YRRxK36i/hnq3aKpUUq8tUYaWqOSzlf5RqMIOsCT13nUdiuDpnZpVmYZWjAUJYu5klzImbx6QMLeGirmhrqFVpUZDVGhQqkQV16SS8bAzjZcPoVMqhahltSsqMo1CIIg+IHyJnzFueDKVCxjYh7UdgVoMj5V21NUCqrHYmyw1ova/UYyHGaVTURWXRUUKAAAAwvJtYnzHOZx1bimUq1TV73ulopUSPEoYgSZJMlSSABsIk7CcYF/wB2r5hqIc0wYFOofEpYwTOqDdi0G1iMaDbNNJLR5TUJkUoPWKPVYvFtAVgsLUMal1Rq6XuOYG7LV0pV6i1nFKabrqJMBlKtEidwpUcjq88Acd4dVoVCtbc3DcmHUHn+Iwt720H2PP08xh2rRK6Z2PiNIZsotIaKqKNIVlZHUy2pdOxN23k3N8Z7tlV7nLUkYxXawUckGtSxtuZge+FPZbtJXyiDuqiuGZh3LEkAsB44FwfMR8JnFNZP3qszM0kD7zAQALSTGIxhUrLepcaM7SrMp1KSI5g7Ys4hne+JZgqm3wiJiOX549zwAcopDKDYrsfMdcBVUgY6CA+zWbpik1ILcNIawNpkN5/oMBZbNgKQRM+cR7c+uDe1eVCZuuqgAd4xgQYkkgCOUEW5bcsJwn1xO9FPIY9cs0ltTH+a5J88MeD8PSowptIYliSDuoGogztYG98JYG/TDbs9lmqZhBJ2Li8XAOk/PrbEZ9XZaPfQ+43mFo0wtIfaVUVqgs2gIwFMSNjYmRuCnI3wdVpJPXG143RSpTqPSZIaxOqLyS0zck2+uMXVF/YHFIKkRm7dhPD6mg6uY2BxCrXJYkm8zgcvbH088NXk2bqjb8E7SmkgZAupVqPfbWqjSY62MeuEGZ44zAk+JzMzNv1P+uFKZgjY48jC4LyNLkvaPGqEmTfFqABSecwPLqceZfJu5OhGaN9IJiOZjbGh4ZwQpTFR5lhUECTpAWZaJIBvJE7XtgymooWMcmfdnezC5mkftArmQv8AeF4b+zHMddrYdcXpV8pkw1Ur3jF6SsCPtKTKAVICj4SVdSdr+5PAOz6DKOlWnUWuSYChWLWPI7EAEyL288Lf2kVirUKXeMwCa4M+AkKkQdv4ZO0mZ5jCRm5SKTgoxX2ZvNZrSqqD4ov5Tv7/AKY0v7Ovte9pPWSmkawrKWJPwnu4IltpWb26YxU8zhnwiuSj0qcLUe2rmyxemsmBPzbbyNJpNEYtp6L+03EKbVQtEsaaCAWgkmSSdrXJsLDlO5AzmYPd06UiF1Pb+appmfQIo9sWjgdS5KwBzxOlwxiac7uUUCN9cwfwGAmkK39lmU4U2pkZXDgTAIEevX5jGv7G8Gp6alWowUAlEViATtqtMsNh54VgGioVgt0Oo7sAJBE8iBGGPBnostJ66ux0SgPhklm67oQoXULeCLTicpOh+GNyPc8qJmEKLu0R5XiBN/MW9ZviH7RNVWjRrsVapLU6rIQRIg0yY5kFh6LHLFfHqHekadTVGICosnVqJ8EC9gJt5b4WdpKlalTFFgERiCwR0ZWZQLEraVJuJ3PXDwdopyqpFPZntZUy1KvQH8OuApn7vJiPVZU+oPLA/DlGYzSU6jaaZYljP3Rdo84ED2wm1QcE8OqlCzjdYj1JwzJp6oO7T8b76poQaKFOVpU1+FR182O5Y3ONT+zjOk0KyVHigrJqvtqsAw5oSAJFwfInGAqU2ZjYkkzbzw77GZem+aVK1Q0kMnVaJUagCTYCxv8ArjSSaBFuLs3PHOJUmXMI701q929xUQ/CrRNyTUJ8IGo2kmLA8pO2rzw87TshqMya3FRtSPUMuVWRq5CHMkSJhR1wLneFlKVCQQ1QM0e+kfh9cCNIaTcnZbn+0lWqgWpBpkGAR0tqnefPywjwbxWlpeOQVQPSLH3398CRh0Ta2ajsTwwVO9cj4F0qehaxPsPxwJxtaSIoC/bGSxP8s+H3Ixs+ylJMtww1qg+INUPmNlHuIj1xislkjmaju3wqGqOR/wAqj1MKPKemJZbbLVpIlkeFaKYq1VswJUHmNpPqfwOF/EKmq8QOWNnxXTW4bQdPiQBHjkRMCOWMXX8bQuwxuOWVsE1SohVrsxZmJLMSSTzJufnj3WY+pxOrRZdwRimZF5jB7D0fUcxBNrEERjbdgcqtTM0WLgRSPh/mhisH2Ib5YQdksgK2aVWgIFdnZtkUA6mPoDbzjHnZ2tTTMKHJNMMQxAMlTINt5I+sYlyq0x4SoB4llVSoRqm5kgGB0HmdvngrJ5ei5pnMVGVQgHgAJgGAL7chsfzwfxul3mbreAoCWIVtwDpIm+9h88L+K5JwuWHI0AR7vUJ+pxSLuiTVDKhwDI1YFOvURiwUF1BWTzMXCcpxnv8A4iqW0CmzNeygnbpG488fZZjqCiZLDbB+f4ki1qgVQyB3AOojUJMHbpBw20CkynM8G7ugtRpDNUZdBUggKFOo+uqAI5YBymWaowRRJYwB/Xzw94k4qZJKgBWaziNU/ClHnA6nDD9nHD9VSrWP+zQBSdg1VggJ9AWOJym4xbYyinJIZq603GRAhFSXuYcldTatrWv79MfcX4maAFWlCNTqKy2sVuu0CR4iMJxnVbiLvIjXUEkiCDqve3U++Cky7P446aB06MZsWiCJ23xyS1JNnVD3Jov/APk3aoWeiBRB1UqTMZUW0gCJ09NUQLYzfEScxUZ2IBMRyG5gAdALY1FWn3aipUfSpJMkGZG4A+Ii0Rb4lxnqSCpmKnd/wwzEMwsqySCQdt7DqQMV4ZOTbF5kkkhbS4HVa+mFkjUxABI5LN2NxZZ3x5X4PVpqWKyoMFlIYD1i6+4GJ5jiDa9anSRtBgj06YZdldFXMaK7MRUkG/xk7AneMdjdKzjSt0F9leO04ajmGMEMFqG4AYRDc9I3B5X8ofcYytFQhLaVV6bqUE6wFUQCDYSCdV98ZV8iKWazNNIZaZqAT0DR72t7YU1GckIGMEgaZteOW2I4LK0F9UN+N8SasQUiKjlVG0n8lBIHzOGnEuKJSejSSGFBIkQSbeNLyFk6jzgliI2GPrMS2n+UkADDSnlglO48RmT/AF5csO4qgwePR5U4/VqAU6Q0ayQdJJZ9RnTqNwm3hBvEsW5aD/61/wDydwaqGuGDpTJAhmH8MMfvOsECwJA6g4X5V2bRTohEeAdYQBzcwJA9z1xZ2ro9wlKiLDxM15JafiJ5k4yluhnHtmUdYJB3FsOOCcMaqAqAksxJ8goN/a59sLM3lnQrrF3UOLySGkgnzO+N9wHMfuuYylCAoLqHJ3djeIBkKGIXzi4ItjTfSQI+WzGPxRqWYNSgxSJCn+ztcGxkCce1M3+8Q1QKCpJd1AGoGIBAtqmQI6+WC+2nBP3TOVqIHgDSn9xvEn0Me2E7PFPSOZk+1h+eGpCWM6faMrV1ilTYWChtRgKIUCCLC2GuQ4k2dzOuoEHc0joRbKADa7HaWJJ8sZIJHqcbHsfRWjQrVai94HIpKtgDF2ktYLMXPTCySQ8W2xDxuumplWKjn4qpnfmE8htJ6WgYWA7YZce4l3rwKa01UkBUv9efrgelw1yYKlYVjcG+kThk6WxXt6N/22zApcPoUFjx6f8AKgkfO2Bf2X5Ql6moTSdRTYebSQR6R9cD9qa616mXRfhTL0v+ZQfwxp+zLUEyNRKTkVUD6yF8SEzDRzEAXHTHNN1Ci0VcrMBx+lUyletQDeGRqjZh8Sk+YkYBy7mnTZh8TwqeUEMx+gHucFcT4coJK11qajaCdRJ6gifnjzPgCqUUylFQgPU/fPuxb6Y6YVVkpdisVjvJx8lSQZ8zilThvw2itRFH3gXUe41L/wAwYf4sLNpDwTk6JZKnoptLFS4ggGJEgwfLnfpgWuESv4Q2gEWJudpuPfbHZuG9kEfSatDLNYboxP0YDGQ/arwKjlmpNS0KzBgUVVWIjxQPWL3+WEi7DKkDPnst39Ou9YDUNVRSmptQYmCiyACQIUnYCcZDivETVeVBCLZBvCySJ88CCr1wdkc+iTKt7R+uHjHESUsi7gddix1U1cXGo6VZGIIUqT5xIIIjobgnKVqCN9srp6Ug3TaWE4nluKoTcaJgmxv6RP8AQxdneOKqRSiSTGxtH3gdxvY2xpKzJ0E5rLpXy1MUiWnMOASoW2iiSSoJjp7Yf8O4O+WyrqrBFI1VCQviZh4VOr4hpOnSsAXJmQMNuwOYoVt6ajSgYqqgX+80CwJj+owx7QV3ppUNFwqqhmxYQNBMwRYK6m14a22ORttVRdJWcdyyaq7MFVfF8IkLJ6dF3PljR1uPKFK0KTVXUQagBKiIkiBJFvLF3D+H5ZvA9PXUqeLQskARLMDqASmBfUxmB52szBppSqd04WmpXu2bmwYBhSI8dRGTUbyJC3E4Zxz8BTw8mXfiFR2mrqhmAY7WWDoFoXl9MEVXIoGnTdIdtbyVVjyUXNwN7bXOIV86WZu7XVqBHiFgTuQCfcA2Bg4XHhlaT4G88dPHxy7qiE5LqyylwOs5imBUY20oysxnooOr6Y03ZZhlFFWowA0PU08yw1KgMix1AW6/XMUOC1z4lRgReZAPkRcE+2NQ3Bc9mKPdtltVUNqarqUNUUAwrgN9owJ1arsfPFJwdCRkkzKZHNFWZnJlwb9SSCfzx5nFUEEGbcvkNjh0vZrOU5ihU3uAAR7re/ywRR7MCqR38ZYnbUHBqEchqATVtz9sTySCoNiLI0lUByeX1PQczj1c/DaxsplQbyeRPngvMcHUhmRzoQESwFzf4QLAcpk/XBNDsyyqFrAoaqq1JrFSTsrdAfK+FclQ6i7oe9hAFo1a9TTrLBUL+QsF/wAR5dMWftK7NutOnVLamJ0kR7/SP6jCnIVQtJ0ghQRVpBuTKYZZ67j/AAzzxpf2s1cx3dBWII8ZOhWGmAu51GR4m+t+kVbndlJajRz/AIy5GYpl76UoWP8AKFWB6RjZZXKOZdUTv6jd4lQMWexlYjwU6QIAvy+mN7RtNZT/AMGj/wBNcbfgnGkymRohFDZjMGw/lHw6j1jkOZ98UlaSonFW2R/bDlC5y2Z0ae9p6WHRgSY+rCecDHPVcopEb3n+uWOxZyjSrZc5eo7mmKwYMYLQzmnUXydKhB8g45Y49ncuFdlBkAkAxEjkfcX98Vi7JyjiCAGZxoRwuoMkrNV+znUF0sQCbG4EAjmMI1MW2641/aTM6aWgZSvSQKoV6gIEWgkEQJ5XwJt2kgwqm2YyQGkcuvlh9T4yakKqkEJVJ2NtNzt0B9sUdmlpd43fBIiBr2v67Hzw4z9KhqBoKt6dUHuzM25iT1+Qxp0GFjDsDw7vswK1QApRpU5kAgkDSgjntPtgvtJxHKUa5q06lRK95FMg+oM9eYMjF/BO7y3DRrfQpuzoRLs94Q8yFIWeUMcZjO1gm1GHcHuqW5Ab/aVJuz9JxzJ5SK1SF4rpNauV0kCKa/22G/tdvLCmnUOliJtc/MC/vGLMzVJC09IGjVMblibk+dgPbH1akVy5/tOJ9gf1x2pUjmbBQLYa8B+OehU/IjCwLhl2bzISt4iACrAz6Ej6gYjyfF0W49SRvs52kRGYGvUSZBUFo3PQxjKdq8/TrlH0lRDBSIGpNR0++5PrhLxDi/euSVW5J2g3veN8NTwh6+TomhTZ2VmDaQxIUzpnoJnElFwofJST/QDTr0IAFAT1L1JPyYD6YmqUCYKMn9pWn6MNvfFDdmc0P9hVtvCMY+WBHpVKZh1ZT0YEfjiuP0yeS8o0PHqNJcvRZFj4lDQQXAiCwkgGCNupxnKdaDMTGH/aVYyuTvYo59/AT+WEVOsVGlgdJ3HXz9emNxv2m5F7jT8C46wR1B066ZpztHkeuNtldFb7Gqdddho0orOUlNEsQNCpBJJ5ELeRjk2VzeklZ8BPMXHn646l2R7TNTypLPIUM286FIkSPWTHnifM1FXQ3HctJmnTJ5Lh1EGsojRpGpi7OFJbSF0jUAxJuLSL2GON8f422azD1WtJAVeSKCYUdAP1OAeIcYq13LVXZmO8n6DoB0G2GXCODpWyxOpEq6zDOxAgaZBF+RmwmYx0KS4knIni5ukRbOKpHORJ8o5fL8cX0ON3JsAd1/r54to8Dyy/HUq1j0phUX/M+pj/AJRi98nlhtl2jzrn8kGC/wAyIy/Gmx3wSurOQCPK4vy+WNRk+KJTIAYS3hUDymTbZR1xzsLQAlUdCoJjvAQSNgZQHfzxZnuIChWpsoF8uGMRdi1SD7eH/LikPyY8kqSElwuCtnSKXF0r1TTXSQgWG/mPOLXSbe2C8zwYV6bU6iCDFmggHkRykTIOOV8I7XhG7qp/C1Ao3NBIMSNx1x2fhGeFSmrBlLACYIuvX1/OcLycSlsEeRx0c0zn7Nq6A06bEpIPjQnz3WVInBGY7J5xpipSgqFKS5WwiVUr4DtGnYi2Ol5/NaELGqEsSAFFgOZLGB6mBijh9U1lDy7A83DKPUKVW3nAnHLOLXkrGdnM07C5pl0uaQGosahZmIkeKAFG8THXGr43Sp1Ed6g1mmmkLqYSWHw2N5gfLBfEu0KChUdQCEd6T6jBRgYGoCWCnkQOYNhcKeE5E5xKlNKlWmyEPqUss61sKiWJUrcENz9zPF2rHzVGbzdThjVG72hp0hNUVKxKnwgg6UZYEx8W9jBw+y37NKeYZKiV+70oO7pFdUICWHi1+NZb4h132wuzPYDNgGkKlDuyioToIsh8Ngt356tyeeN12T7PrQopS1MXp/C5i/UqPui8FZ2je2LRabolK0rMpnuxHEJb7Smy+LZzqMrB02nUy+G55C/MLa/7G3dC1OqTU3h10gjpuSD6z+eOvPUMH7JiR0KwfSW29cRoVnAlqRU9NSH6ziqSXRN8jfZwDM9hhliDmqvdiYgA6iR/LI2HNrjpONvnhTTLAU83mNToSCahqpU6yrjSwFyQBMXxq+JDLaiDlaTM8li/dxaJ1FdRnncCeuOf5qvlqdGq600an3jKKWpgmsbMmolww38BX2GIylT7L8dPwY2n2Xcj+DWO8t4EQ3+6z/Fy2/1xp+z+Qp5Sjr0TXb4tRFhyCn5evpGFGa7Z1jGoIRsAqgBQNlAFgANvQYX0+1ZMqw8N46i8/LBWTC8UU8cOmoHTZTIQ3VTMmBsATuNsBU+KVC9SqWJqsD4jymxPlawxDiOZ1GxkE8sVZOnJOowoufbYYqlRFs+NLSoH3mj2GDOJ0CuXQT0YjzaY94AxXlU1OWbYSflsMRztYvSYnfUP6+uHFfQM6xgepucX1CDzGBmvicR5FlEyVH9ofXGhy1NRk0qMTpDuh5+KdQt6E38sZ9aJABIIvax/HGi4ay/uxp1aZde8ZhDlfEsKRYXEE4nzdKx+K70Ro53Lk3IHorD32w9yvEJQqKoq04+CowqKP8LyB7QfTCKrw+hH8Bh6VT/3KcL87woLemx/utZvYizfT0xDGL6bRdua+UbDe02ZmllwAANL2GwhgABMkWA5zjPrVI5nB/Fav2dFeikmd5MSPmNsLDjp41UaObkfuDEzzRBCsPNR+O+C142BTdBTCa9yhYSOhEwRhZl6+lgYB8jgvMoO4pxEwZPPc74ZpWBSYOtzc/PD3LIKeUZvi01RsQbMo+VwPPGdnDfheY+yKkAg1FkEW+E/pheVWhuJ7L//ALM8AJTUR1kz8oxEcczPJRB/4Q/TF1fNG+moqL0UBR8hvj7LMp//AEBT5yMRxjV4lnKX+itO0bim1N6aknnBBHn588WdqlCvSjbuhH+epgh8nWZWYMtZdLdHgc4nb2jAvaTOanozcpThvM6naPSDgwSzTivsWbeLtilahiOU40vY3tO+WrKdRKEwyzy8pwop52gfjon/AAVGX6MHGCsrQyhM97Wpwf5Kb/IhlP8Ay46VyNdkMLO/8PzS1lFQQdQB5xI8Num3LBmYqOqHugjPyDsVHuQrH6fLHLeznaHK5WmUpZncye9FRbmB/IVG2NHle0q1D4a1Jj0Won/lP0xxy5Hd4ssuNNVYo7QZHMsWZ8pU7wkTUosKiN8QOpbkgqxWDFojTF6uGUc438PKVEsQuorTUbQdTHXPoeguBGNeM64uyNp66T+mK342okBhy3t6zhfXSG9JseJJVTU06tI1aTI1c4sJE+QxVmc0qkEG/IjGSzPamqSRTQt6A/phVmu2CoIaoGflTpeMrM7keEH1PthfVcvih/Sx7ZsqtQsJFSoL/wC8f6XwFmszTp6nY2+8zX+ZOOf8U/aHUVNC6FMdQ7D5AIp9icYzP8baqZYsx6udXyGww645SEcoxOtJ2xouy0KXjJkeH4RYm5sNgdpxzTNZzwhWaEBci25Y3MczYfIY+7GVi2cSTPhqf9N8fcO4YjTWrkmkp0qokNVbcqvQCRLRaeuHwUZbNk2tAlLNBnVdMLIn+aOd9hbywDSyzO+mmCSSYH68vfD7NVWNtK0acHwoAAB0JN2PKSScKszlitNWUHS33tgWgEheumQMWgyc0zxskimGfUw3CbD/ABGx9h74glRBYg/M4D1XviVRLA9f1xWiVjCnXSwEoTMkkEfLfFNVwaLeRFxgCcfF7EdcEFk6oviKNBwdnaQAU8yBhfGETsMlQZm+KNURVOy7YZd9ryTv98Vl2t8SkmP8o+WEODaNdlpSpIh5t6RgTV0NB9nlPi9Uf7Rj5G/44sq8XL/EPlt6x+mPGzpceNFb+1sfmMD6UJ3I9pjC4p9obJrphHER4KR6g/lgDDDNuGSkoM6ZE9dthviL8LYAFiiqTElhb1Ak4eLpCS2wHE1mCPfBFHIFzpQhjy3E+dxhhmOFvQUrVpsrMJBIj5ciMFtASYlwxySTRqXAGpd+sGPTAcC0bxf1wxylKaFQ9Cp+hP5YWb0NBbAgq8yT6f64v1Up+F4j+Zf/ABwN3/RR6m+ImqfLDU2C0g2nTW0MyH+aJt7GZxLi1yjbygn6jAJrHDbiin7AD/cifK7fPC/9Kw3p0KUYk2E+2CC0fHTI+Y/HDnIZxaYAoyrm3eTDDrce/kBbzxoMtxtQjJUhoWV1HVNmkX2Yyb9T6YZ0wIxiNRtD1EPmoI+h/LDvgXBqOY1g1NcKCAtiLwZ1L6bHEO0/DcudT5fwmdWiZBUiTFpVlIMr06RhTwvTpkgmD4tJggWuPric460x4u3QdxGkctVZaVRwQBEMVNxO6xi3L9ts2oAOYqlejVNU/wCYNhh2mTIGkDl3Z6jRJbXKxAvq5RP0xkcwASY+EbenLGisls0tbQ/4z2wavSCnXeNRapI9Aqqoj1nGfrGFU9ZxSDbBn7gzUwwIgTbFIwS6EcmwAnHk48OPsMIOuygP7xI3WnWPypvj2pxDSqi5ZQQt7KCTPzx72QMZgnpSrf8ATYfniGgI2t1DTdUJsR1b+z5c/TEJJZbLxtR0QyeWq1dT2IVWlmIA2O08+gGNZ2u4a1PLUqCVl0Iilqe0sblpm95j2xlGD1WLGzTYAAARewFgPTDw0KxYVS9WpTeSGqQ0iSviJ52NhMWws21tFOOKemY9lg48L4YcapxUJgCY/wBcALSJ2GLxdqznnGnRDHjY9x4xwxMNztaQv91Z+QwLN8H5fJgoXY+ECw6naMAL5YSJSRGMHU3Ay7Wv3i/KD+eAxgyn/Ba330/A40kaOip6yv8Acg9VJj5NP44h3Q5NPkRH+mPajyYMgdNx+WJChF9QNptv6eRxkjMrki39DHrsTucRm+Pi174YAw4LxE0XD7wQY6kGRjrAopn6BUzDjVeJXofJuVscapv4pIB8vytfHUuzebC00N7jYCLcwJsRjn5dUzo4fKObcQyzUaj02syMVPsYxfkH+xrf4f8Auwz/AGh5Mrnaj201YcRykCR5EH8uuFOSUdzVH9388Ue4kl8imnQpfeqH0CT+eLO7ofzVD/gH/liqlRPJSfQHF/7s8fCR7YL/AKCv0RpimDIDGNtWn8MGPnNSrtK0wgPuWP0Ee+F9Si3MEeuJ5M3i8GQdjyt9cbvZi0PEhSNoPpz/AAxaKkqokSW28oifxwEwiQQZsR5jE++kGYB0gCB0gfhN8MAm9cy5PNT9ZGKuHOJIkA8pt8jyxIjwETJMfn+uBqKyyja4wHtGWmbfj6UVy9NgKCuRPgq1KjGxgsGEDlz3Bxi953NuX9bY0vaymBl8nzJy4n2dv9cZ2hn9CldIg4XjVIab2eZXh7uJVSR7Y0NDhtQUGJAACNPywt4NxFEQqxvqJEzHvF/li7OV6j/7ekyjZVqaQPRWgz9cO5KIFGxdR4Ox+JlXyJk/IfngxOFURuXJ9v6+uI0Q4+6SvkQfqJwwy4IvpaPMY5pzl9l4wiFcGyqp3zgR9hU2EbwPzwnyPBK2YDOgsPOJ9MPGzDfu+ZMQO7Ak85qJPoI5YsymY7qiuuqgXQIBuW5wqi5wmcu/IziuvAu4ZwapTrA1aZZQGJXVE+EgQQDNyDEYK41WanTCFQAgDKAZ1LUM6pFjfeOuE/F+0T1BoWUTmOZ9enoME56gK+VSsHXvEGmokKLL4QwgDcad5JJJxSm6chVJK1EztVyTfBGUZY8RuIK9LXIPrtbF2T4HXrfw6TsOoUx7nYYnV4YlJoq1V81pfaEeU2QH/EcdJzis3OC8/wAJelTRn8JqSQp3gRc9Jm3piZ4iqH7FNJGzt4m9R91fYe+A69VnJZmLE7kkk/M4IjL2zn2QQdZ/HHmRolnEKxA30gm3tia8MqN90nBVHhTLc1NHkGv9MTbSWiiTYPWprPh+v6YsW1JtplfLrPnzGPv3Pkurzkx/rj79xeLkDAtBoCcE3jEv3g6dIsOfmev44vrQnm2Bi8tLC03ix9vPDrYrRA4+xOmkmOvXBGY4cyNpcFWsYPnefMYNgSPMtk2YMw2UX877DqfyBxt+x9B3pFo1hQwQXMbkj5xbCngoCZWt1DqNjfXFrXuAeYtqHPF/ZPi9SlUFGX8RZVU2CuSACOe++ISeSZeKxoTdpKLo6hqneKwLg+bGH99S/QYCyglXjkAcGcbzetggAimWUEfevufLp64r4cvgq/3PzGHT9oj+Whf3h6nE9Z64vXuovqnyA/M4vp0aREgP6lk/TBv9C0LmnBNOsIhQB1DR8gf1x5mAADY/MflgPDdg6LxUgzPpfbyxJqikiAR16T1wNj3BAHZnMKLKZ3uAR6G95wMpGqffFajoMPeCcJH8SqLC6r18z5eWFk0kFJtk+NZpqlCkrKR3a6VnmCxP4HGebGwzXEAoJABNx1wk4oDURatiY0tAA2sPfCQkPOIpBgyLYIqiApmZEn1wPpwVmqUBJt4RfFH2IgcuMXUs/UX4XYR0ZsRpUOjKff8AXEalIgn9RgUjbQSM8SGlnM/FcQed8UitfYj648pU/C0zyxZQy1RhKqxHUAnb2wKQbbJZakHqqLxz/PHSE4lwzKUe8SmrvYKrXqTH3tUhRz1C3TpjnOTfu6ssCYBEHri791NV5Np2H6YIArj3bHMZowzaafKmllHrzb3wiJw5bhA6HzNyPpiScOi4Cx/W2DaNixOlAtsDi4ZIgXwaaTXsSBjx5IuD8jg2ChgC27P6aoj2UW+eIVqzRPib20j8sL8vUMkyZg3wSGPdFp8XXn88c9FrA6+fItaeg/M/+8UHPtHL9PTAWsm5N8fA2xZRRHImzEmSb49Uxitjj4nDC2WzjW9mOP09Ao5xO8y5srRLUj1HPT5fjcYxs4PoMdGFYyZ0TiHDIJrUnp1qUDXohlIWdOpRdeh9bYyatpc1DJa+kgxDcyedtz1MYh2erstdCrFTrAkEix3FuRwy7VnTmaoFgKlgLAWHLCY0UzsVnLAYmct4Hj+Xb3GKdZvfr+WC6THuVvvv5+uAzJiWuQT4Vgf1yww4dwsKytWlUJ2G5/TFGWPgOC8xVJpXJ2HPDP6Qq+xlnsigpkgKByUeeEn7uhsVE9RimpWbSBqPzOBxUPU/PCKNDOafgu/cxMDDLKcJQgkiT0n9MKqVQzucMkrsFsxG3M4cW6HeRyagHwqoi9rn3wPnqpiFsMKTmXj4m+ZwNXrt/MfmcDHYXMJZ9xPLFuWy2qhUHS4wo7w9T88GZauwDeI8uZwzVIRTtlVLKHpi3jOXKin/AHRikVmnc/M48zNdjEsTCiJJ8sM+7Mn4AlXzxEYuqtbAjG+BkCxhl80VRgAp2uVBP1wbltYpk6RDCBZADcG9trYRhsGmu2kDUY9TgMKkNKXGGUwZBvuepnp1xM58kyWO88v088IC56nEdZ6nG0HNmgGdA6kxvPOZxX+9biT8/fCTWepx8HPU4yoGQ17+8fniqrU8zHrhdrPXES2GFyP/2Q=="/>
          <p:cNvSpPr>
            <a:spLocks noChangeAspect="1" noChangeArrowheads="1"/>
          </p:cNvSpPr>
          <p:nvPr/>
        </p:nvSpPr>
        <p:spPr bwMode="auto">
          <a:xfrm>
            <a:off x="0" y="-846138"/>
            <a:ext cx="2581275" cy="17716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8" name="AutoShape 4" descr="data:image/jpeg;base64,/9j/4AAQSkZJRgABAQAAAQABAAD/2wCEAAkGBhQSERUUExQWFRQWGBgaGBgYGBgdHxkeGiAYGxocGh8cHCcfGhkjHhwYHy8iIycqLCwsGh4xNTAqNSYrLCkBCQoKDgwOGg8PGiwkHyQsLCwsLCwsLCwsLCwsLCwsLCwsLCwsLCwsLCwsLCwsLCwsLCwsKSwsLCwsLCwsLCwsLP/AABEIALoBDwMBIgACEQEDEQH/xAAbAAACAwEBAQAAAAAAAAAAAAAEBQIDBgcBAP/EAEMQAAIBAgQDBgMFBQUIAwEAAAECEQMhAAQSMQVBUQYTImFxgTKRoSNCscHRBxQzUvBicoKS4UNTY6KzwtLxFRZEJP/EABgBAAMBAQAAAAAAAAAAAAAAAAECAwAE/8QAJREAAgICAgEEAwEBAAAAAAAAAAECERIhAzFBEyIyUQRhcVJC/9oADAMBAAIRAxEAPwBPXpUyA3dosG4Cj+r3xo+GZGmqhyikcxoUmJsRbe+3PGdRiQwO+ocosQZ/HGt7L5xTRNKoB9mdzuOntvjtjpDND/h2TCQ1E0iv8jorKfTZlPkD7YVduuJ1aaStGhJUhSoHhN5a4EmJjpfc4b5HKU/jWfENxaY63vjJdtA3fKhjSVvHSbj6fTAUU5G6OdUcozvaAbzJA8+eNC/BGaBUZqbAKQGpxIOx/ieIefPCvLOGrg2gkxM3gQNiDh8XphYZLGJhyPxUx9ccXP8AI6eNaKf3CnTJ1Uu9kDTqNRdNrmyeIT4o5TEnfAPBHZaLgaAO9bxGRcaLahcAyIBHr5HUsuhcFKVSBcAMp/7ATijg5VlqAhtP7wzHa86Sq3tcjr+OI2PWy6pxSsqyGexie8YrHUk2HLCejnqlValVyajyqgnSYAkAXEEGWMc4vhnxoqlJ2KOrEQJWLmwm+AqAWlTRS0SSbKTNlAm/I6x/7xl0Z9i5a7tUbU+jTTdhAUXCkgAKI8W3vhrxKoTlMuwuUaopqWLEagesH4wY9cLggas0woKGTvHhbB3BqOpijKdLgpMzcggX2idN/TDNiooXiS92VBeSIPiGkmd4jaLRPvyxGm1Mr4UWQSZZ38Q5LaAI688L6lvDeRvIA9IM3+WPoteZ9f8ATGr6DYVXbu6zWXamZamjcp2awBm/W3THuU421JnKky0SVFISRt/syAPIRinipBrsZBssGP7K/I4GpuR91T6g/rhkKxhX7QszE1NdQn/eVXb9Me5Liql9PdU0DQCQHJA3gFnMCYm2FtWrP3UH91cW0KXNrAeWDQLI16s1Hbqx3nqfLFZZtwT7A4+WgXnmZ5eePqmWK7gxg0A8DMvv1i+GWRzZIIIMQ0RyJBB5dMKCTNsO2y/ddwA/hq01qN/ZJ1qR7AT74EkFM6J+z1g1HNkEBjpA90YD63wT2UyDUxmVkse8oEwSSJpIxvvbUB7YW/suzqmnWQsmpnTSpYAnwt8IJk3gWxoOB02Zq2klG1ZQkiOdBQbMCOXMcsKE0XZulor1dxKpE72AF+vIY0hfGf4QGFV0ZzU0hSGIUfFMiFAG64m3aml+8HLhXNRSoMLbxFRvNwNQm2KLojJWxH2+Esw/4S/LWZ+gxhBmRPh1Ntsj3+nrjofaisqVdbMqqKY8RYAbta/4YyLdp0YSoLA8ww58j/KfIxhH2Wj0BJQqMD9nUAPUAbiOZxdxugy5WnFmDpM9QCP0xae0BtFOBbc8r+eLuNgtl0MXL0vKJP8ArjBo57B+z0kqSrfCTMeG1vTExlmAkg4NyvB3qQyU2YaWlr7hhtfeOXmcQqZUkEBhIiRAkes4smToEekReQPfAufjQdtxgrv9DKGcCL7D8hhfxXMgliDItfDp2hZKjTZqpr1MbExEADl5eoONNmMoaSpXWFAAD6iADKiCes8/QYyxqq6vBBlzDesX9N8KuP8AaJq60qQ+CksT/M1gW+gA8p64pdRQPJ1HhnaCno1AiLExyJ6AdfLGM7X8TNSo7g+OCopgeJVEkswF1tO+2BuzL0qVXS7aUq5eKjloCuxJQyvwmPD6nkNs7kG7qrVDamISqh0XkkFdx90nnhPU1aDiSOY7p6bABtIBIMwS09CDzw8p8dBEmijehqD5S5kb4y9CoajBIlnKgEzbkNun5YZ8Xp1sk/dE6XIB1IbMpusc56ztjn5KbKw0rH9PjzzIpQY5Ow/9YzdbjFQmpSpgANWZ5W5nYAEchflecNv/AJjTBmmWULOlQLjmesmPlyxdnKanLHNIEpVxVgqgAlSCJAm4DaZt97EE6KVYiNWuXSjUdyHZSAwI8V43E7nB9StTqOyinUqVAY8EEELI1WQlQD05c8VZfLJUos9So3es6wxMKoZlDX6wWnoBjZDgmSo03NFlOYRWO5JEJrnpBH0OGyQcGY2n3bMzKbBaa/Cx0nUAx8Q6Ai/82LeIcKcItTLvUqUQCCSGITYEmRA3mR64VVWq7mVLkQIInVdT6GZBON12Z4vXRKYJLKzLRdWaChMgeGw7vrbbngO47NFKSaMrxHhNBKNOr+8lqj3anpM7kSDHlz6YhkhRYKmqsjmL6FZZPICx+vTFnapm1qQioKTNTgEMNQZnta63IE9MbXsvmhTqU0an3hbT4rEITEHaBvG/njOdJGULbOcZzJtTraawKMIDKVusWgjf/wB4I4lws06VOrpbu6urSx07qYIIUmD641P7Q276tRrVqbUWq02tBBGhioJuSSOtpjYYzNXigY0KdQKKaFWbQvsTyloAk84HTD39CY62TyPZ6pWp66a6iBJU61sSQDJUIZi3i8t7YP4ZwmjWRKbamquSE01lHiMAeAqfCDved/Z/U7Tmnk9K5lY7t1ZNJ1szliFOzLpQoJnfmdik7O58PVUioxdVLQEuWJOoyBfSHqMTzgYVydWMoq6YHxTh9XhlfQwpubbgmY5bgjDXPcFo5zIPnKFPualH+KiyVa4kibggGehAO2I9tstTsiO1aoGI70hhrvYeImSBPiEAiOk4q7E8QWhWalXYojKyMpmFLiCxA3hSfnikHkrJzWLMzksp3jGDp+GLgSSQAL2F8Pm4HranTchRSpsHMg3DvANgAZJncQpIPSnheZWnmHpypQ1LMUDQVJ0sIuRF4HXD3iOWXwkQ7NTDswsGEgEKDt4mO9955YKbyNSr9jDgWssqUMvQXLhxBYDW4Ughy8atRjcRBNhyxVxvtDmMrmkLE0zq0VUUAhu506CBt4qbqPXpgnhVHMs+kKKaGlUKEEHxBCUIM3GqNRgbgW55vjtKqufoh6gr1CKLT8czsv8AaMAfPCqbldjy41GqOhcOz+arIcymcorUJtQCqaYFyEYmHLkEX/vRPLKUe09SvnK1UU/tNGvQYEMukGTGykGDv5zcW9qOLLSohO7UszyPAyENpGkmG0hgFUQCZvMGcA9j1qEZjU6IBTVTUYgaQzqxCs1hMH+jjJitJMSdoOJVrLUXuySXiSTJsdySBaIx72Y4kqtU1WJWVBJAJFoHnBJv0N8OO0/CFzVcVaVelUpwivoaWUD4m0QC0CTCztjI8QNNah7onQsBSd3ImW8gTeOkYfvQr1tG5y2doVKReujFiGewdVWmrKihdMBmLHe52FrzRSyrZZm716i5caWFNj4mcgEIADYjmdwPNhhJW45VShR0VVACgqiqCYUyDUsbzNh/KJF8a7sTm6eZy1armSXqowRbFiO8W2hACSxIYWGyCIAwm1se06RneIdp8yy6kXTTFgABCg8gOX9TjO1s87sXZjPWbjG1eiXpGDAcsoIBGrkxE3IBsZHP1wmpdkwilqjggAghbwSPBc7liRttedsGHKn2aXE10Z/J5wqzEqrsRALjUBcXg2mLYozQMT1we/DJ1mn4ihgjmRe46xYGPXCzM1CQBNhtixBjevnyWanSkq1p5ttI8gThzwThNFc33GZRSspfUy2i5DDfmfbGf4fm2pMrrEqbSJvB3+uHvEM3TzCJUOoFPCwBAIDAlYt8Ia0/2sTnbKwpbHPE6GXzNXTSoolOlQdn0kmHgESxA1MALi45YxuXoPSEfCGUsJeFZQGDKQDc9OdsGZvjD0aZy6gAGNZMyTuR/dmPWMBZDioBIqKrqYkMikxz0kiVME3BHK+EppBb2A5IrJkhTYq1xBHSLCbb2tyw945VNY0nrNqbSuo94rLCgLK6RKzG07m2J53hlFUGZy3jouSpR/ipOZMETcRdWvsZkjGZrt4jBP641W7MpUqDcvTqQStN2DSAwVr+lr8rYfZykVyxYUtMsh0kQ6EAhrbtTgKZ2neDOM1lwTAk+W+HVDOtSlAVnwgk3jz9sJKivHFtFfBqiyuzKSAyt1IImY2uYv09cdZV0ahUY0lC1N4Ckmx1U1YfHMAe/KBjnaZKo9Kl3dNajNV0FdIhmQnpEhhf1wU/EM1ljUWsFFTu1p762WbnxFm0kj4hzEC2EavY2Ve0B4rprVdJIUoYSCCJgBVnnGkX5meuDRmXywV69PvNtDK5GorMAxsV1c7GDG2M3m2Cxq8QcGbgEG5B2M3v9MVUu0NUUu6mVkEFpJG9lkwB7ekYZRtE3PFjE8YQUXDatdWsWM8kM6iepk/MY1PZzilalRNOvScIGRlqFQLGYKuQVI+E7xvcY5wEZ2PM+ZH5nGpRquWoCvlqr91qC16DX7p9yHVhBRoJVonluJw3pKgLlaY1/ahnGq5igDp1CmTCyQNbMYmYNoEgkSCLxjLV+H1CpqoCDThm2BUEhUNvOR5W64K4xmxWr94ruxL2qMSTpASAAdgp1x5EYf8AAaQqUapclqdRe6YsAANEMpWIupAMc73xpPFWCKydCbK8Kq121ZhASqQNUhnLSQ731MQDv00+6/IZ2lRzJOlWpkFTMwpaJdYBNjcCDh72x45cimxapVRBVbTAFtJ0f3tK/UYU9mcjQ1PmM2fsKJA0CJrPuKajpAJY8hHUY0U5W30CTxNdQ47kxlWzFSnUquHKKLoo+G+o/eO8LJgbAXxlXP7yKlYU0Vl1MFTUIVZJO9zzJPlhZxLij5llUDTTpjTSpiStNZmBNyTuWNyfYBx2czKUwV0vULgqV02g73mbjp9cOoqK0TnyN9mfyOfalWSqkakYFQ1xbr5Y0vZJ6mczCZZXVfDU7tiDvAcqSD8LQeRidsW5DsLUl3CLVHi0IHRiByJUNJMco+e2M62WqZdi4DJBIiWUwQQQYgiRIw1pjKLWzeZjNrl6iKy92+7ljNplTTN1KGJ8IbVfnbGQ4/mGbNO2ko1tAANtIAgRsQQdtjblgzI8Ozdek37qHrZejOlmVV0yNTKJbkSTAJuNUCcH5wUl4bTUx3iMNJG4YgFv8JBv7YRRxK36i/hnq3aKpUUq8tUYaWqOSzlf5RqMIOsCT13nUdiuDpnZpVmYZWjAUJYu5klzImbx6QMLeGirmhrqFVpUZDVGhQqkQV16SS8bAzjZcPoVMqhahltSsqMo1CIIg+IHyJnzFueDKVCxjYh7UdgVoMj5V21NUCqrHYmyw1ova/UYyHGaVTURWXRUUKAAAAwvJtYnzHOZx1bimUq1TV73ulopUSPEoYgSZJMlSSABsIk7CcYF/wB2r5hqIc0wYFOofEpYwTOqDdi0G1iMaDbNNJLR5TUJkUoPWKPVYvFtAVgsLUMal1Rq6XuOYG7LV0pV6i1nFKabrqJMBlKtEidwpUcjq88Acd4dVoVCtbc3DcmHUHn+Iwt720H2PP08xh2rRK6Z2PiNIZsotIaKqKNIVlZHUy2pdOxN23k3N8Z7tlV7nLUkYxXawUckGtSxtuZge+FPZbtJXyiDuqiuGZh3LEkAsB44FwfMR8JnFNZP3qszM0kD7zAQALSTGIxhUrLepcaM7SrMp1KSI5g7Ys4hne+JZgqm3wiJiOX549zwAcopDKDYrsfMdcBVUgY6CA+zWbpik1ILcNIawNpkN5/oMBZbNgKQRM+cR7c+uDe1eVCZuuqgAd4xgQYkkgCOUEW5bcsJwn1xO9FPIY9cs0ltTH+a5J88MeD8PSowptIYliSDuoGogztYG98JYG/TDbs9lmqZhBJ2Li8XAOk/PrbEZ9XZaPfQ+43mFo0wtIfaVUVqgs2gIwFMSNjYmRuCnI3wdVpJPXG143RSpTqPSZIaxOqLyS0zck2+uMXVF/YHFIKkRm7dhPD6mg6uY2BxCrXJYkm8zgcvbH088NXk2bqjb8E7SmkgZAupVqPfbWqjSY62MeuEGZ44zAk+JzMzNv1P+uFKZgjY48jC4LyNLkvaPGqEmTfFqABSecwPLqceZfJu5OhGaN9IJiOZjbGh4ZwQpTFR5lhUECTpAWZaJIBvJE7XtgymooWMcmfdnezC5mkftArmQv8AeF4b+zHMddrYdcXpV8pkw1Ur3jF6SsCPtKTKAVICj4SVdSdr+5PAOz6DKOlWnUWuSYChWLWPI7EAEyL288Lf2kVirUKXeMwCa4M+AkKkQdv4ZO0mZ5jCRm5SKTgoxX2ZvNZrSqqD4ov5Tv7/AKY0v7Ovte9pPWSmkawrKWJPwnu4IltpWb26YxU8zhnwiuSj0qcLUe2rmyxemsmBPzbbyNJpNEYtp6L+03EKbVQtEsaaCAWgkmSSdrXJsLDlO5AzmYPd06UiF1Pb+appmfQIo9sWjgdS5KwBzxOlwxiac7uUUCN9cwfwGAmkK39lmU4U2pkZXDgTAIEevX5jGv7G8Gp6alWowUAlEViATtqtMsNh54VgGioVgt0Oo7sAJBE8iBGGPBnostJ66ux0SgPhklm67oQoXULeCLTicpOh+GNyPc8qJmEKLu0R5XiBN/MW9ZviH7RNVWjRrsVapLU6rIQRIg0yY5kFh6LHLFfHqHekadTVGICosnVqJ8EC9gJt5b4WdpKlalTFFgERiCwR0ZWZQLEraVJuJ3PXDwdopyqpFPZntZUy1KvQH8OuApn7vJiPVZU+oPLA/DlGYzSU6jaaZYljP3Rdo84ED2wm1QcE8OqlCzjdYj1JwzJp6oO7T8b76poQaKFOVpU1+FR182O5Y3ONT+zjOk0KyVHigrJqvtqsAw5oSAJFwfInGAqU2ZjYkkzbzw77GZem+aVK1Q0kMnVaJUagCTYCxv8ArjSSaBFuLs3PHOJUmXMI701q929xUQ/CrRNyTUJ8IGo2kmLA8pO2rzw87TshqMya3FRtSPUMuVWRq5CHMkSJhR1wLneFlKVCQQ1QM0e+kfh9cCNIaTcnZbn+0lWqgWpBpkGAR0tqnefPywjwbxWlpeOQVQPSLH3398CRh0Ta2ajsTwwVO9cj4F0qehaxPsPxwJxtaSIoC/bGSxP8s+H3Ixs+ylJMtww1qg+INUPmNlHuIj1xislkjmaju3wqGqOR/wAqj1MKPKemJZbbLVpIlkeFaKYq1VswJUHmNpPqfwOF/EKmq8QOWNnxXTW4bQdPiQBHjkRMCOWMXX8bQuwxuOWVsE1SohVrsxZmJLMSSTzJufnj3WY+pxOrRZdwRimZF5jB7D0fUcxBNrEERjbdgcqtTM0WLgRSPh/mhisH2Ib5YQdksgK2aVWgIFdnZtkUA6mPoDbzjHnZ2tTTMKHJNMMQxAMlTINt5I+sYlyq0x4SoB4llVSoRqm5kgGB0HmdvngrJ5ei5pnMVGVQgHgAJgGAL7chsfzwfxul3mbreAoCWIVtwDpIm+9h88L+K5JwuWHI0AR7vUJ+pxSLuiTVDKhwDI1YFOvURiwUF1BWTzMXCcpxnv8A4iqW0CmzNeygnbpG488fZZjqCiZLDbB+f4ki1qgVQyB3AOojUJMHbpBw20CkynM8G7ugtRpDNUZdBUggKFOo+uqAI5YBymWaowRRJYwB/Xzw94k4qZJKgBWaziNU/ClHnA6nDD9nHD9VSrWP+zQBSdg1VggJ9AWOJym4xbYyinJIZq603GRAhFSXuYcldTatrWv79MfcX4maAFWlCNTqKy2sVuu0CR4iMJxnVbiLvIjXUEkiCDqve3U++Cky7P446aB06MZsWiCJ23xyS1JNnVD3Jov/APk3aoWeiBRB1UqTMZUW0gCJ09NUQLYzfEScxUZ2IBMRyG5gAdALY1FWn3aipUfSpJMkGZG4A+Ii0Rb4lxnqSCpmKnd/wwzEMwsqySCQdt7DqQMV4ZOTbF5kkkhbS4HVa+mFkjUxABI5LN2NxZZ3x5X4PVpqWKyoMFlIYD1i6+4GJ5jiDa9anSRtBgj06YZdldFXMaK7MRUkG/xk7AneMdjdKzjSt0F9leO04ajmGMEMFqG4AYRDc9I3B5X8ofcYytFQhLaVV6bqUE6wFUQCDYSCdV98ZV8iKWazNNIZaZqAT0DR72t7YU1GckIGMEgaZteOW2I4LK0F9UN+N8SasQUiKjlVG0n8lBIHzOGnEuKJSejSSGFBIkQSbeNLyFk6jzgliI2GPrMS2n+UkADDSnlglO48RmT/AF5csO4qgwePR5U4/VqAU6Q0ayQdJJZ9RnTqNwm3hBvEsW5aD/61/wDydwaqGuGDpTJAhmH8MMfvOsECwJA6g4X5V2bRTohEeAdYQBzcwJA9z1xZ2ro9wlKiLDxM15JafiJ5k4yluhnHtmUdYJB3FsOOCcMaqAqAksxJ8goN/a59sLM3lnQrrF3UOLySGkgnzO+N9wHMfuuYylCAoLqHJ3djeIBkKGIXzi4ItjTfSQI+WzGPxRqWYNSgxSJCn+ztcGxkCce1M3+8Q1QKCpJd1AGoGIBAtqmQI6+WC+2nBP3TOVqIHgDSn9xvEn0Me2E7PFPSOZk+1h+eGpCWM6faMrV1ilTYWChtRgKIUCCLC2GuQ4k2dzOuoEHc0joRbKADa7HaWJJ8sZIJHqcbHsfRWjQrVai94HIpKtgDF2ktYLMXPTCySQ8W2xDxuumplWKjn4qpnfmE8htJ6WgYWA7YZce4l3rwKa01UkBUv9efrgelw1yYKlYVjcG+kThk6WxXt6N/22zApcPoUFjx6f8AKgkfO2Bf2X5Ql6moTSdRTYebSQR6R9cD9qa616mXRfhTL0v+ZQfwxp+zLUEyNRKTkVUD6yF8SEzDRzEAXHTHNN1Ci0VcrMBx+lUyletQDeGRqjZh8Sk+YkYBy7mnTZh8TwqeUEMx+gHucFcT4coJK11qajaCdRJ6gifnjzPgCqUUylFQgPU/fPuxb6Y6YVVkpdisVjvJx8lSQZ8zilThvw2itRFH3gXUe41L/wAwYf4sLNpDwTk6JZKnoptLFS4ggGJEgwfLnfpgWuESv4Q2gEWJudpuPfbHZuG9kEfSatDLNYboxP0YDGQ/arwKjlmpNS0KzBgUVVWIjxQPWL3+WEi7DKkDPnst39Ou9YDUNVRSmptQYmCiyACQIUnYCcZDivETVeVBCLZBvCySJ88CCr1wdkc+iTKt7R+uHjHESUsi7gddix1U1cXGo6VZGIIUqT5xIIIjobgnKVqCN9srp6Ug3TaWE4nluKoTcaJgmxv6RP8AQxdneOKqRSiSTGxtH3gdxvY2xpKzJ0E5rLpXy1MUiWnMOASoW2iiSSoJjp7Yf8O4O+WyrqrBFI1VCQviZh4VOr4hpOnSsAXJmQMNuwOYoVt6ajSgYqqgX+80CwJj+owx7QV3ppUNFwqqhmxYQNBMwRYK6m14a22ORttVRdJWcdyyaq7MFVfF8IkLJ6dF3PljR1uPKFK0KTVXUQagBKiIkiBJFvLF3D+H5ZvA9PXUqeLQskARLMDqASmBfUxmB52szBppSqd04WmpXu2bmwYBhSI8dRGTUbyJC3E4Zxz8BTw8mXfiFR2mrqhmAY7WWDoFoXl9MEVXIoGnTdIdtbyVVjyUXNwN7bXOIV86WZu7XVqBHiFgTuQCfcA2Bg4XHhlaT4G88dPHxy7qiE5LqyylwOs5imBUY20oysxnooOr6Y03ZZhlFFWowA0PU08yw1KgMix1AW6/XMUOC1z4lRgReZAPkRcE+2NQ3Bc9mKPdtltVUNqarqUNUUAwrgN9owJ1arsfPFJwdCRkkzKZHNFWZnJlwb9SSCfzx5nFUEEGbcvkNjh0vZrOU5ihU3uAAR7re/ywRR7MCqR38ZYnbUHBqEchqATVtz9sTySCoNiLI0lUByeX1PQczj1c/DaxsplQbyeRPngvMcHUhmRzoQESwFzf4QLAcpk/XBNDsyyqFrAoaqq1JrFSTsrdAfK+FclQ6i7oe9hAFo1a9TTrLBUL+QsF/wAR5dMWftK7NutOnVLamJ0kR7/SP6jCnIVQtJ0ghQRVpBuTKYZZ67j/AAzzxpf2s1cx3dBWII8ZOhWGmAu51GR4m+t+kVbndlJajRz/AIy5GYpl76UoWP8AKFWB6RjZZXKOZdUTv6jd4lQMWexlYjwU6QIAvy+mN7RtNZT/AMGj/wBNcbfgnGkymRohFDZjMGw/lHw6j1jkOZ98UlaSonFW2R/bDlC5y2Z0ae9p6WHRgSY+rCecDHPVcopEb3n+uWOxZyjSrZc5eo7mmKwYMYLQzmnUXydKhB8g45Y49ncuFdlBkAkAxEjkfcX98Vi7JyjiCAGZxoRwuoMkrNV+znUF0sQCbG4EAjmMI1MW2641/aTM6aWgZSvSQKoV6gIEWgkEQJ5XwJt2kgwqm2YyQGkcuvlh9T4yakKqkEJVJ2NtNzt0B9sUdmlpd43fBIiBr2v67Hzw4z9KhqBoKt6dUHuzM25iT1+Qxp0GFjDsDw7vswK1QApRpU5kAgkDSgjntPtgvtJxHKUa5q06lRK95FMg+oM9eYMjF/BO7y3DRrfQpuzoRLs94Q8yFIWeUMcZjO1gm1GHcHuqW5Ab/aVJuz9JxzJ5SK1SF4rpNauV0kCKa/22G/tdvLCmnUOliJtc/MC/vGLMzVJC09IGjVMblibk+dgPbH1akVy5/tOJ9gf1x2pUjmbBQLYa8B+OehU/IjCwLhl2bzISt4iACrAz6Ej6gYjyfF0W49SRvs52kRGYGvUSZBUFo3PQxjKdq8/TrlH0lRDBSIGpNR0++5PrhLxDi/euSVW5J2g3veN8NTwh6+TomhTZ2VmDaQxIUzpnoJnElFwofJST/QDTr0IAFAT1L1JPyYD6YmqUCYKMn9pWn6MNvfFDdmc0P9hVtvCMY+WBHpVKZh1ZT0YEfjiuP0yeS8o0PHqNJcvRZFj4lDQQXAiCwkgGCNupxnKdaDMTGH/aVYyuTvYo59/AT+WEVOsVGlgdJ3HXz9emNxv2m5F7jT8C46wR1B066ZpztHkeuNtldFb7Gqdddho0orOUlNEsQNCpBJJ5ELeRjk2VzeklZ8BPMXHn646l2R7TNTypLPIUM286FIkSPWTHnifM1FXQ3HctJmnTJ5Lh1EGsojRpGpi7OFJbSF0jUAxJuLSL2GON8f422azD1WtJAVeSKCYUdAP1OAeIcYq13LVXZmO8n6DoB0G2GXCODpWyxOpEq6zDOxAgaZBF+RmwmYx0KS4knIni5ukRbOKpHORJ8o5fL8cX0ON3JsAd1/r54to8Dyy/HUq1j0phUX/M+pj/AJRi98nlhtl2jzrn8kGC/wAyIy/Gmx3wSurOQCPK4vy+WNRk+KJTIAYS3hUDymTbZR1xzsLQAlUdCoJjvAQSNgZQHfzxZnuIChWpsoF8uGMRdi1SD7eH/LikPyY8kqSElwuCtnSKXF0r1TTXSQgWG/mPOLXSbe2C8zwYV6bU6iCDFmggHkRykTIOOV8I7XhG7qp/C1Ao3NBIMSNx1x2fhGeFSmrBlLACYIuvX1/OcLycSlsEeRx0c0zn7Nq6A06bEpIPjQnz3WVInBGY7J5xpipSgqFKS5WwiVUr4DtGnYi2Ol5/NaELGqEsSAFFgOZLGB6mBijh9U1lDy7A83DKPUKVW3nAnHLOLXkrGdnM07C5pl0uaQGosahZmIkeKAFG8THXGr43Sp1Ed6g1mmmkLqYSWHw2N5gfLBfEu0KChUdQCEd6T6jBRgYGoCWCnkQOYNhcKeE5E5xKlNKlWmyEPqUss61sKiWJUrcENz9zPF2rHzVGbzdThjVG72hp0hNUVKxKnwgg6UZYEx8W9jBw+y37NKeYZKiV+70oO7pFdUICWHi1+NZb4h132wuzPYDNgGkKlDuyioToIsh8Ngt356tyeeN12T7PrQopS1MXp/C5i/UqPui8FZ2je2LRabolK0rMpnuxHEJb7Smy+LZzqMrB02nUy+G55C/MLa/7G3dC1OqTU3h10gjpuSD6z+eOvPUMH7JiR0KwfSW29cRoVnAlqRU9NSH6ziqSXRN8jfZwDM9hhliDmqvdiYgA6iR/LI2HNrjpONvnhTTLAU83mNToSCahqpU6yrjSwFyQBMXxq+JDLaiDlaTM8li/dxaJ1FdRnncCeuOf5qvlqdGq600an3jKKWpgmsbMmolww38BX2GIylT7L8dPwY2n2Xcj+DWO8t4EQ3+6z/Fy2/1xp+z+Qp5Sjr0TXb4tRFhyCn5evpGFGa7Z1jGoIRsAqgBQNlAFgANvQYX0+1ZMqw8N46i8/LBWTC8UU8cOmoHTZTIQ3VTMmBsATuNsBU+KVC9SqWJqsD4jymxPlawxDiOZ1GxkE8sVZOnJOowoufbYYqlRFs+NLSoH3mj2GDOJ0CuXQT0YjzaY94AxXlU1OWbYSflsMRztYvSYnfUP6+uHFfQM6xgepucX1CDzGBmvicR5FlEyVH9ofXGhy1NRk0qMTpDuh5+KdQt6E38sZ9aJABIIvax/HGi4ay/uxp1aZde8ZhDlfEsKRYXEE4nzdKx+K70Ro53Lk3IHorD32w9yvEJQqKoq04+CowqKP8LyB7QfTCKrw+hH8Bh6VT/3KcL87woLemx/utZvYizfT0xDGL6bRdua+UbDe02ZmllwAANL2GwhgABMkWA5zjPrVI5nB/Fav2dFeikmd5MSPmNsLDjp41UaObkfuDEzzRBCsPNR+O+C142BTdBTCa9yhYSOhEwRhZl6+lgYB8jgvMoO4pxEwZPPc74ZpWBSYOtzc/PD3LIKeUZvi01RsQbMo+VwPPGdnDfheY+yKkAg1FkEW+E/pheVWhuJ7L//ALM8AJTUR1kz8oxEcczPJRB/4Q/TF1fNG+moqL0UBR8hvj7LMp//AEBT5yMRxjV4lnKX+itO0bim1N6aknnBBHn588WdqlCvSjbuhH+epgh8nWZWYMtZdLdHgc4nb2jAvaTOanozcpThvM6naPSDgwSzTivsWbeLtilahiOU40vY3tO+WrKdRKEwyzy8pwop52gfjon/AAVGX6MHGCsrQyhM97Wpwf5Kb/IhlP8Ay46VyNdkMLO/8PzS1lFQQdQB5xI8Num3LBmYqOqHugjPyDsVHuQrH6fLHLeznaHK5WmUpZncye9FRbmB/IVG2NHle0q1D4a1Jj0Won/lP0xxy5Hd4ssuNNVYo7QZHMsWZ8pU7wkTUosKiN8QOpbkgqxWDFojTF6uGUc438PKVEsQuorTUbQdTHXPoeguBGNeM64uyNp66T+mK342okBhy3t6zhfXSG9JseJJVTU06tI1aTI1c4sJE+QxVmc0qkEG/IjGSzPamqSRTQt6A/phVmu2CoIaoGflTpeMrM7keEH1PthfVcvih/Sx7ZsqtQsJFSoL/wC8f6XwFmszTp6nY2+8zX+ZOOf8U/aHUVNC6FMdQ7D5AIp9icYzP8baqZYsx6udXyGww645SEcoxOtJ2xouy0KXjJkeH4RYm5sNgdpxzTNZzwhWaEBci25Y3MczYfIY+7GVi2cSTPhqf9N8fcO4YjTWrkmkp0qokNVbcqvQCRLRaeuHwUZbNk2tAlLNBnVdMLIn+aOd9hbywDSyzO+mmCSSYH68vfD7NVWNtK0acHwoAAB0JN2PKSScKszlitNWUHS33tgWgEheumQMWgyc0zxskimGfUw3CbD/ABGx9h74glRBYg/M4D1XviVRLA9f1xWiVjCnXSwEoTMkkEfLfFNVwaLeRFxgCcfF7EdcEFk6oviKNBwdnaQAU8yBhfGETsMlQZm+KNURVOy7YZd9ryTv98Vl2t8SkmP8o+WEODaNdlpSpIh5t6RgTV0NB9nlPi9Uf7Rj5G/44sq8XL/EPlt6x+mPGzpceNFb+1sfmMD6UJ3I9pjC4p9obJrphHER4KR6g/lgDDDNuGSkoM6ZE9dthviL8LYAFiiqTElhb1Ak4eLpCS2wHE1mCPfBFHIFzpQhjy3E+dxhhmOFvQUrVpsrMJBIj5ciMFtASYlwxySTRqXAGpd+sGPTAcC0bxf1wxylKaFQ9Cp+hP5YWb0NBbAgq8yT6f64v1Up+F4j+Zf/ABwN3/RR6m+ImqfLDU2C0g2nTW0MyH+aJt7GZxLi1yjbygn6jAJrHDbiin7AD/cifK7fPC/9Kw3p0KUYk2E+2CC0fHTI+Y/HDnIZxaYAoyrm3eTDDrce/kBbzxoMtxtQjJUhoWV1HVNmkX2Yyb9T6YZ0wIxiNRtD1EPmoI+h/LDvgXBqOY1g1NcKCAtiLwZ1L6bHEO0/DcudT5fwmdWiZBUiTFpVlIMr06RhTwvTpkgmD4tJggWuPric460x4u3QdxGkctVZaVRwQBEMVNxO6xi3L9ts2oAOYqlejVNU/wCYNhh2mTIGkDl3Z6jRJbXKxAvq5RP0xkcwASY+EbenLGisls0tbQ/4z2wavSCnXeNRapI9Aqqoj1nGfrGFU9ZxSDbBn7gzUwwIgTbFIwS6EcmwAnHk48OPsMIOuygP7xI3WnWPypvj2pxDSqi5ZQQt7KCTPzx72QMZgnpSrf8ATYfniGgI2t1DTdUJsR1b+z5c/TEJJZbLxtR0QyeWq1dT2IVWlmIA2O08+gGNZ2u4a1PLUqCVl0Iilqe0sblpm95j2xlGD1WLGzTYAAARewFgPTDw0KxYVS9WpTeSGqQ0iSviJ52NhMWws21tFOOKemY9lg48L4YcapxUJgCY/wBcALSJ2GLxdqznnGnRDHjY9x4xwxMNztaQv91Z+QwLN8H5fJgoXY+ECw6naMAL5YSJSRGMHU3Ay7Wv3i/KD+eAxgyn/Ba330/A40kaOip6yv8Acg9VJj5NP44h3Q5NPkRH+mPajyYMgdNx+WJChF9QNptv6eRxkjMrki39DHrsTucRm+Pi174YAw4LxE0XD7wQY6kGRjrAopn6BUzDjVeJXofJuVscapv4pIB8vytfHUuzebC00N7jYCLcwJsRjn5dUzo4fKObcQyzUaj02syMVPsYxfkH+xrf4f8Auwz/AGh5Mrnaj201YcRykCR5EH8uuFOSUdzVH9388Ue4kl8imnQpfeqH0CT+eLO7ofzVD/gH/liqlRPJSfQHF/7s8fCR7YL/AKCv0RpimDIDGNtWn8MGPnNSrtK0wgPuWP0Ee+F9Si3MEeuJ5M3i8GQdjyt9cbvZi0PEhSNoPpz/AAxaKkqokSW28oifxwEwiQQZsR5jE++kGYB0gCB0gfhN8MAm9cy5PNT9ZGKuHOJIkA8pt8jyxIjwETJMfn+uBqKyyja4wHtGWmbfj6UVy9NgKCuRPgq1KjGxgsGEDlz3Bxi953NuX9bY0vaymBl8nzJy4n2dv9cZ2hn9CldIg4XjVIab2eZXh7uJVSR7Y0NDhtQUGJAACNPywt4NxFEQqxvqJEzHvF/li7OV6j/7ekyjZVqaQPRWgz9cO5KIFGxdR4Ox+JlXyJk/IfngxOFURuXJ9v6+uI0Q4+6SvkQfqJwwy4IvpaPMY5pzl9l4wiFcGyqp3zgR9hU2EbwPzwnyPBK2YDOgsPOJ9MPGzDfu+ZMQO7Ak85qJPoI5YsymY7qiuuqgXQIBuW5wqi5wmcu/IziuvAu4ZwapTrA1aZZQGJXVE+EgQQDNyDEYK41WanTCFQAgDKAZ1LUM6pFjfeOuE/F+0T1BoWUTmOZ9enoME56gK+VSsHXvEGmokKLL4QwgDcad5JJJxSm6chVJK1EztVyTfBGUZY8RuIK9LXIPrtbF2T4HXrfw6TsOoUx7nYYnV4YlJoq1V81pfaEeU2QH/EcdJzis3OC8/wAJelTRn8JqSQp3gRc9Jm3piZ4iqH7FNJGzt4m9R91fYe+A69VnJZmLE7kkk/M4IjL2zn2QQdZ/HHmRolnEKxA30gm3tia8MqN90nBVHhTLc1NHkGv9MTbSWiiTYPWprPh+v6YsW1JtplfLrPnzGPv3Pkurzkx/rj79xeLkDAtBoCcE3jEv3g6dIsOfmev44vrQnm2Bi8tLC03ix9vPDrYrRA4+xOmkmOvXBGY4cyNpcFWsYPnefMYNgSPMtk2YMw2UX877DqfyBxt+x9B3pFo1hQwQXMbkj5xbCngoCZWt1DqNjfXFrXuAeYtqHPF/ZPi9SlUFGX8RZVU2CuSACOe++ISeSZeKxoTdpKLo6hqneKwLg+bGH99S/QYCyglXjkAcGcbzetggAimWUEfevufLp64r4cvgq/3PzGHT9oj+Whf3h6nE9Z64vXuovqnyA/M4vp0aREgP6lk/TBv9C0LmnBNOsIhQB1DR8gf1x5mAADY/MflgPDdg6LxUgzPpfbyxJqikiAR16T1wNj3BAHZnMKLKZ3uAR6G95wMpGqffFajoMPeCcJH8SqLC6r18z5eWFk0kFJtk+NZpqlCkrKR3a6VnmCxP4HGebGwzXEAoJABNx1wk4oDURatiY0tAA2sPfCQkPOIpBgyLYIqiApmZEn1wPpwVmqUBJt4RfFH2IgcuMXUs/UX4XYR0ZsRpUOjKff8AXEalIgn9RgUjbQSM8SGlnM/FcQed8UitfYj648pU/C0zyxZQy1RhKqxHUAnb2wKQbbJZakHqqLxz/PHSE4lwzKUe8SmrvYKrXqTH3tUhRz1C3TpjnOTfu6ssCYBEHri791NV5Np2H6YIArj3bHMZowzaafKmllHrzb3wiJw5bhA6HzNyPpiScOi4Cx/W2DaNixOlAtsDi4ZIgXwaaTXsSBjx5IuD8jg2ChgC27P6aoj2UW+eIVqzRPib20j8sL8vUMkyZg3wSGPdFp8XXn88c9FrA6+fItaeg/M/+8UHPtHL9PTAWsm5N8fA2xZRRHImzEmSb49Uxitjj4nDC2WzjW9mOP09Ao5xO8y5srRLUj1HPT5fjcYxs4PoMdGFYyZ0TiHDIJrUnp1qUDXohlIWdOpRdeh9bYyatpc1DJa+kgxDcyedtz1MYh2erstdCrFTrAkEix3FuRwy7VnTmaoFgKlgLAWHLCY0UzsVnLAYmct4Hj+Xb3GKdZvfr+WC6THuVvvv5+uAzJiWuQT4Vgf1yww4dwsKytWlUJ2G5/TFGWPgOC8xVJpXJ2HPDP6Qq+xlnsigpkgKByUeeEn7uhsVE9RimpWbSBqPzOBxUPU/PCKNDOafgu/cxMDDLKcJQgkiT0n9MKqVQzucMkrsFsxG3M4cW6HeRyagHwqoi9rn3wPnqpiFsMKTmXj4m+ZwNXrt/MfmcDHYXMJZ9xPLFuWy2qhUHS4wo7w9T88GZauwDeI8uZwzVIRTtlVLKHpi3jOXKin/AHRikVmnc/M48zNdjEsTCiJJ8sM+7Mn4AlXzxEYuqtbAjG+BkCxhl80VRgAp2uVBP1wbltYpk6RDCBZADcG9trYRhsGmu2kDUY9TgMKkNKXGGUwZBvuepnp1xM58kyWO88v088IC56nEdZ6nG0HNmgGdA6kxvPOZxX+9biT8/fCTWepx8HPU4yoGQ17+8fniqrU8zHrhdrPXES2GFyP/2Q=="/>
          <p:cNvSpPr>
            <a:spLocks noChangeAspect="1" noChangeArrowheads="1"/>
          </p:cNvSpPr>
          <p:nvPr/>
        </p:nvSpPr>
        <p:spPr bwMode="auto">
          <a:xfrm>
            <a:off x="0" y="-846138"/>
            <a:ext cx="2581275" cy="17716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2" cstate="print">
            <a:lum bright="69000" contrast="-46000"/>
          </a:blip>
          <a:srcRect/>
          <a:stretch>
            <a:fillRect/>
          </a:stretch>
        </p:blipFill>
        <p:spPr bwMode="auto">
          <a:xfrm>
            <a:off x="76200" y="0"/>
            <a:ext cx="9144000" cy="2819400"/>
          </a:xfrm>
          <a:prstGeom prst="rect">
            <a:avLst/>
          </a:prstGeom>
          <a:noFill/>
          <a:ln w="9525">
            <a:noFill/>
            <a:miter lim="800000"/>
            <a:headEnd/>
            <a:tailEnd/>
          </a:ln>
        </p:spPr>
      </p:pic>
      <p:pic>
        <p:nvPicPr>
          <p:cNvPr id="2051" name="Picture 2"/>
          <p:cNvPicPr>
            <a:picLocks noChangeAspect="1" noChangeArrowheads="1"/>
          </p:cNvPicPr>
          <p:nvPr/>
        </p:nvPicPr>
        <p:blipFill>
          <a:blip r:embed="rId3" cstate="print">
            <a:lum bright="67000" contrast="-71000"/>
          </a:blip>
          <a:srcRect/>
          <a:stretch>
            <a:fillRect/>
          </a:stretch>
        </p:blipFill>
        <p:spPr bwMode="auto">
          <a:xfrm>
            <a:off x="0" y="3352800"/>
            <a:ext cx="9144000" cy="3505200"/>
          </a:xfrm>
          <a:prstGeom prst="rect">
            <a:avLst/>
          </a:prstGeom>
          <a:noFill/>
          <a:ln w="9525">
            <a:noFill/>
            <a:miter lim="800000"/>
            <a:headEnd/>
            <a:tailEnd/>
          </a:ln>
        </p:spPr>
      </p:pic>
      <p:sp>
        <p:nvSpPr>
          <p:cNvPr id="2052" name="Title 1"/>
          <p:cNvSpPr>
            <a:spLocks noGrp="1"/>
          </p:cNvSpPr>
          <p:nvPr>
            <p:ph type="ctrTitle"/>
          </p:nvPr>
        </p:nvSpPr>
        <p:spPr>
          <a:xfrm>
            <a:off x="0" y="0"/>
            <a:ext cx="9144000" cy="1470025"/>
          </a:xfrm>
        </p:spPr>
        <p:txBody>
          <a:bodyPr/>
          <a:lstStyle/>
          <a:p>
            <a:r>
              <a:rPr lang="en-US" sz="3200" b="1" dirty="0" smtClean="0">
                <a:latin typeface="Monotype Corsiva" pitchFamily="66" charset="0"/>
              </a:rPr>
              <a:t> </a:t>
            </a:r>
            <a:r>
              <a:rPr lang="en-US" sz="3200" dirty="0" smtClean="0">
                <a:latin typeface="Monotype Corsiva" pitchFamily="66" charset="0"/>
              </a:rPr>
              <a:t>5.  A.  The Siege &amp; Battle of The Alamo </a:t>
            </a:r>
            <a:br>
              <a:rPr lang="en-US" sz="3200" dirty="0" smtClean="0">
                <a:latin typeface="Monotype Corsiva" pitchFamily="66" charset="0"/>
              </a:rPr>
            </a:br>
            <a:r>
              <a:rPr lang="en-US" sz="3200" dirty="0" smtClean="0">
                <a:latin typeface="Monotype Corsiva" pitchFamily="66" charset="0"/>
              </a:rPr>
              <a:t>February 23 – March 6 1836</a:t>
            </a:r>
          </a:p>
        </p:txBody>
      </p:sp>
      <p:sp>
        <p:nvSpPr>
          <p:cNvPr id="2053" name="Subtitle 2"/>
          <p:cNvSpPr>
            <a:spLocks noGrp="1"/>
          </p:cNvSpPr>
          <p:nvPr>
            <p:ph type="subTitle" idx="1"/>
          </p:nvPr>
        </p:nvSpPr>
        <p:spPr>
          <a:xfrm>
            <a:off x="76200" y="1219200"/>
            <a:ext cx="9144000" cy="5638800"/>
          </a:xfrm>
        </p:spPr>
        <p:txBody>
          <a:bodyPr>
            <a:normAutofit fontScale="92500" lnSpcReduction="10000"/>
          </a:bodyPr>
          <a:lstStyle/>
          <a:p>
            <a:pPr algn="l"/>
            <a:r>
              <a:rPr lang="en-US" sz="2200" b="1" dirty="0" smtClean="0">
                <a:solidFill>
                  <a:schemeClr val="tx1"/>
                </a:solidFill>
                <a:latin typeface="Times New Roman" pitchFamily="18" charset="0"/>
                <a:cs typeface="Times New Roman" pitchFamily="18" charset="0"/>
              </a:rPr>
              <a:t>B. -In 1836 a Mexican force of about 2000 to 4000 men commanded by Santa Anna surrounded The Alamo in San Antonio. The siege (non-troop cannon attack) lasts 13 days. </a:t>
            </a:r>
          </a:p>
          <a:p>
            <a:pPr algn="l"/>
            <a:r>
              <a:rPr lang="en-US" sz="2200" b="1" dirty="0" smtClean="0">
                <a:solidFill>
                  <a:schemeClr val="tx1"/>
                </a:solidFill>
                <a:latin typeface="Times New Roman" pitchFamily="18" charset="0"/>
                <a:cs typeface="Times New Roman" pitchFamily="18" charset="0"/>
              </a:rPr>
              <a:t/>
            </a:r>
            <a:br>
              <a:rPr lang="en-US" sz="2200" b="1" dirty="0" smtClean="0">
                <a:solidFill>
                  <a:schemeClr val="tx1"/>
                </a:solidFill>
                <a:latin typeface="Times New Roman" pitchFamily="18" charset="0"/>
                <a:cs typeface="Times New Roman" pitchFamily="18" charset="0"/>
              </a:rPr>
            </a:br>
            <a:r>
              <a:rPr lang="en-US" sz="2200" b="1" dirty="0" smtClean="0">
                <a:solidFill>
                  <a:schemeClr val="tx1"/>
                </a:solidFill>
                <a:latin typeface="Times New Roman" pitchFamily="18" charset="0"/>
                <a:cs typeface="Times New Roman" pitchFamily="18" charset="0"/>
              </a:rPr>
              <a:t>- The Texan Forces—189 were led by Colonel William Barrett Travis,  and Jim Bowie is too. But is sick. </a:t>
            </a:r>
            <a:br>
              <a:rPr lang="en-US" sz="2200" b="1" dirty="0" smtClean="0">
                <a:solidFill>
                  <a:schemeClr val="tx1"/>
                </a:solidFill>
                <a:latin typeface="Times New Roman" pitchFamily="18" charset="0"/>
                <a:cs typeface="Times New Roman" pitchFamily="18" charset="0"/>
              </a:rPr>
            </a:br>
            <a:r>
              <a:rPr lang="en-US" sz="2200" b="1" dirty="0" smtClean="0">
                <a:solidFill>
                  <a:schemeClr val="tx1"/>
                </a:solidFill>
                <a:latin typeface="Times New Roman" pitchFamily="18" charset="0"/>
                <a:cs typeface="Times New Roman" pitchFamily="18" charset="0"/>
              </a:rPr>
              <a:t>-Davey Crockett famous US folk hero fights &amp; dies in this battle</a:t>
            </a:r>
            <a:br>
              <a:rPr lang="en-US" sz="2200" b="1" dirty="0" smtClean="0">
                <a:solidFill>
                  <a:schemeClr val="tx1"/>
                </a:solidFill>
                <a:latin typeface="Times New Roman" pitchFamily="18" charset="0"/>
                <a:cs typeface="Times New Roman" pitchFamily="18" charset="0"/>
              </a:rPr>
            </a:br>
            <a:r>
              <a:rPr lang="en-US" sz="2200" b="1" dirty="0" smtClean="0">
                <a:solidFill>
                  <a:schemeClr val="tx1"/>
                </a:solidFill>
                <a:latin typeface="Times New Roman" pitchFamily="18" charset="0"/>
                <a:cs typeface="Times New Roman" pitchFamily="18" charset="0"/>
              </a:rPr>
              <a:t>-Travis writes The Letter from Alamo for help, knowing they would die without reinforcements.  This letter is delivered to Sam Houston by Juan Seguin.</a:t>
            </a:r>
            <a:br>
              <a:rPr lang="en-US" sz="2200" b="1" dirty="0" smtClean="0">
                <a:solidFill>
                  <a:schemeClr val="tx1"/>
                </a:solidFill>
                <a:latin typeface="Times New Roman" pitchFamily="18" charset="0"/>
                <a:cs typeface="Times New Roman" pitchFamily="18" charset="0"/>
              </a:rPr>
            </a:br>
            <a:r>
              <a:rPr lang="en-US" sz="2200" b="1" dirty="0" smtClean="0">
                <a:solidFill>
                  <a:schemeClr val="tx1"/>
                </a:solidFill>
                <a:latin typeface="Times New Roman" pitchFamily="18" charset="0"/>
                <a:cs typeface="Times New Roman" pitchFamily="18" charset="0"/>
              </a:rPr>
              <a:t>-About 15 civilians were with the men inside the Alamo.</a:t>
            </a:r>
          </a:p>
          <a:p>
            <a:pPr algn="l"/>
            <a:r>
              <a:rPr lang="en-US" sz="2200" b="1" dirty="0" smtClean="0">
                <a:solidFill>
                  <a:schemeClr val="tx1"/>
                </a:solidFill>
                <a:latin typeface="Times New Roman" pitchFamily="18" charset="0"/>
                <a:cs typeface="Times New Roman" pitchFamily="18" charset="0"/>
              </a:rPr>
              <a:t>  </a:t>
            </a:r>
            <a:br>
              <a:rPr lang="en-US" sz="2200" b="1" dirty="0" smtClean="0">
                <a:solidFill>
                  <a:schemeClr val="tx1"/>
                </a:solidFill>
                <a:latin typeface="Times New Roman" pitchFamily="18" charset="0"/>
                <a:cs typeface="Times New Roman" pitchFamily="18" charset="0"/>
              </a:rPr>
            </a:br>
            <a:r>
              <a:rPr lang="en-US" sz="2200" b="1" dirty="0" smtClean="0">
                <a:solidFill>
                  <a:schemeClr val="tx1"/>
                </a:solidFill>
                <a:latin typeface="Times New Roman" pitchFamily="18" charset="0"/>
                <a:cs typeface="Times New Roman" pitchFamily="18" charset="0"/>
              </a:rPr>
              <a:t>-Santa Anna attacked the Alamo on 13</a:t>
            </a:r>
            <a:r>
              <a:rPr lang="en-US" sz="2200" b="1" baseline="30000" dirty="0" smtClean="0">
                <a:solidFill>
                  <a:schemeClr val="tx1"/>
                </a:solidFill>
                <a:latin typeface="Times New Roman" pitchFamily="18" charset="0"/>
                <a:cs typeface="Times New Roman" pitchFamily="18" charset="0"/>
              </a:rPr>
              <a:t>th</a:t>
            </a:r>
            <a:r>
              <a:rPr lang="en-US" sz="2200" b="1" dirty="0" smtClean="0">
                <a:solidFill>
                  <a:schemeClr val="tx1"/>
                </a:solidFill>
                <a:latin typeface="Times New Roman" pitchFamily="18" charset="0"/>
                <a:cs typeface="Times New Roman" pitchFamily="18" charset="0"/>
              </a:rPr>
              <a:t> day, eventually breaching the mission walls.  Battle lasted 90 minutes, only the civilians survived. </a:t>
            </a:r>
          </a:p>
          <a:p>
            <a:pPr algn="l"/>
            <a:endParaRPr lang="en-US" sz="2200" b="1" dirty="0" smtClean="0">
              <a:solidFill>
                <a:schemeClr val="tx1"/>
              </a:solidFill>
              <a:latin typeface="Times New Roman" pitchFamily="18" charset="0"/>
              <a:cs typeface="Times New Roman" pitchFamily="18" charset="0"/>
            </a:endParaRPr>
          </a:p>
          <a:p>
            <a:pPr marL="457200" indent="-457200" algn="l">
              <a:buAutoNum type="alphaUcPeriod" startAt="3"/>
            </a:pPr>
            <a:r>
              <a:rPr lang="en-US" sz="2200" b="1" dirty="0" smtClean="0">
                <a:solidFill>
                  <a:schemeClr val="tx1"/>
                </a:solidFill>
                <a:latin typeface="Times New Roman" pitchFamily="18" charset="0"/>
                <a:cs typeface="Times New Roman" pitchFamily="18" charset="0"/>
              </a:rPr>
              <a:t>The men at the Alamo sacrifice their lives so that the men At Washington on the Brazos can write the Declaration of Independence and The Texas Constitution.  As well as giving Sam Houston time to build an army.  All 189 defenders of the Alamo die in the battle.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chron.com/txpotomac/files/legacy/declare.jpg"/>
          <p:cNvPicPr>
            <a:picLocks noChangeAspect="1" noChangeArrowheads="1"/>
          </p:cNvPicPr>
          <p:nvPr/>
        </p:nvPicPr>
        <p:blipFill>
          <a:blip r:embed="rId2" cstate="print">
            <a:lum bright="56000" contrast="-13000"/>
          </a:blip>
          <a:srcRect/>
          <a:stretch>
            <a:fillRect/>
          </a:stretch>
        </p:blipFill>
        <p:spPr bwMode="auto">
          <a:xfrm>
            <a:off x="0" y="0"/>
            <a:ext cx="9271000" cy="6858000"/>
          </a:xfrm>
          <a:prstGeom prst="rect">
            <a:avLst/>
          </a:prstGeom>
          <a:noFill/>
        </p:spPr>
      </p:pic>
      <p:sp>
        <p:nvSpPr>
          <p:cNvPr id="2" name="Title 1"/>
          <p:cNvSpPr>
            <a:spLocks noGrp="1"/>
          </p:cNvSpPr>
          <p:nvPr>
            <p:ph type="title"/>
          </p:nvPr>
        </p:nvSpPr>
        <p:spPr>
          <a:xfrm>
            <a:off x="0" y="76200"/>
            <a:ext cx="9677400" cy="1143000"/>
          </a:xfrm>
        </p:spPr>
        <p:txBody>
          <a:bodyPr>
            <a:normAutofit fontScale="90000"/>
          </a:bodyPr>
          <a:lstStyle/>
          <a:p>
            <a:r>
              <a:rPr lang="en-US" sz="3600" b="1" dirty="0" smtClean="0">
                <a:latin typeface="Monotype Corsiva" pitchFamily="66" charset="0"/>
              </a:rPr>
              <a:t>6. A. The Convention of 1836 &amp; </a:t>
            </a:r>
            <a:br>
              <a:rPr lang="en-US" sz="3600" b="1" dirty="0" smtClean="0">
                <a:latin typeface="Monotype Corsiva" pitchFamily="66" charset="0"/>
              </a:rPr>
            </a:br>
            <a:r>
              <a:rPr lang="en-US" sz="3600" b="1" dirty="0" smtClean="0">
                <a:latin typeface="Monotype Corsiva" pitchFamily="66" charset="0"/>
              </a:rPr>
              <a:t>Texas Declares Independence March 2</a:t>
            </a:r>
            <a:r>
              <a:rPr lang="en-US" sz="3600" b="1" baseline="30000" dirty="0" smtClean="0">
                <a:latin typeface="Monotype Corsiva" pitchFamily="66" charset="0"/>
              </a:rPr>
              <a:t>nd</a:t>
            </a:r>
            <a:r>
              <a:rPr lang="en-US" sz="3600" b="1" dirty="0" smtClean="0">
                <a:latin typeface="Monotype Corsiva" pitchFamily="66" charset="0"/>
              </a:rPr>
              <a:t>, 1836</a:t>
            </a:r>
            <a:endParaRPr lang="en-US" sz="3600" b="1" dirty="0">
              <a:latin typeface="Monotype Corsiva" pitchFamily="66" charset="0"/>
            </a:endParaRPr>
          </a:p>
        </p:txBody>
      </p:sp>
      <p:sp>
        <p:nvSpPr>
          <p:cNvPr id="3" name="Content Placeholder 2"/>
          <p:cNvSpPr>
            <a:spLocks noGrp="1"/>
          </p:cNvSpPr>
          <p:nvPr>
            <p:ph idx="1"/>
          </p:nvPr>
        </p:nvSpPr>
        <p:spPr>
          <a:xfrm>
            <a:off x="228600" y="990600"/>
            <a:ext cx="8686800" cy="5486400"/>
          </a:xfrm>
        </p:spPr>
        <p:txBody>
          <a:bodyPr>
            <a:noAutofit/>
          </a:bodyPr>
          <a:lstStyle/>
          <a:p>
            <a:pPr marL="0" indent="0">
              <a:buNone/>
            </a:pPr>
            <a:r>
              <a:rPr lang="en-US" sz="2200" dirty="0" smtClean="0">
                <a:solidFill>
                  <a:srgbClr val="002060"/>
                </a:solidFill>
                <a:latin typeface="Times New Roman" pitchFamily="18" charset="0"/>
                <a:cs typeface="Times New Roman" pitchFamily="18" charset="0"/>
              </a:rPr>
              <a:t>B. The Convention of 1836 met on March 1, 1836 at Washington on the Brazos. George Childress writes the Texas Declaration of Independence, modeling it on the U.S. Declaration of Independence and the </a:t>
            </a:r>
            <a:r>
              <a:rPr lang="en-US" sz="2200" dirty="0" smtClean="0">
                <a:solidFill>
                  <a:srgbClr val="002060"/>
                </a:solidFill>
                <a:latin typeface="Times New Roman" pitchFamily="18" charset="0"/>
                <a:cs typeface="Times New Roman" pitchFamily="18" charset="0"/>
              </a:rPr>
              <a:t>delegates </a:t>
            </a:r>
            <a:r>
              <a:rPr lang="en-US" sz="2200" dirty="0" smtClean="0">
                <a:solidFill>
                  <a:srgbClr val="002060"/>
                </a:solidFill>
                <a:latin typeface="Times New Roman" pitchFamily="18" charset="0"/>
                <a:cs typeface="Times New Roman" pitchFamily="18" charset="0"/>
              </a:rPr>
              <a:t>signed it on March 2</a:t>
            </a:r>
            <a:r>
              <a:rPr lang="en-US" sz="2200" baseline="30000" dirty="0" smtClean="0">
                <a:solidFill>
                  <a:srgbClr val="002060"/>
                </a:solidFill>
                <a:latin typeface="Times New Roman" pitchFamily="18" charset="0"/>
                <a:cs typeface="Times New Roman" pitchFamily="18" charset="0"/>
              </a:rPr>
              <a:t>nd</a:t>
            </a:r>
            <a:r>
              <a:rPr lang="en-US" sz="2200" dirty="0" smtClean="0">
                <a:solidFill>
                  <a:srgbClr val="002060"/>
                </a:solidFill>
                <a:latin typeface="Times New Roman" pitchFamily="18" charset="0"/>
                <a:cs typeface="Times New Roman" pitchFamily="18" charset="0"/>
              </a:rPr>
              <a:t>.</a:t>
            </a:r>
          </a:p>
          <a:p>
            <a:pPr marL="0" indent="0">
              <a:buNone/>
            </a:pPr>
            <a:endParaRPr lang="en-US" sz="900" dirty="0" smtClean="0">
              <a:solidFill>
                <a:srgbClr val="002060"/>
              </a:solidFill>
              <a:latin typeface="Times New Roman" pitchFamily="18" charset="0"/>
              <a:cs typeface="Times New Roman" pitchFamily="18" charset="0"/>
            </a:endParaRPr>
          </a:p>
          <a:p>
            <a:pPr marL="0" indent="0">
              <a:buNone/>
            </a:pPr>
            <a:r>
              <a:rPr lang="en-US" sz="2200" dirty="0" smtClean="0">
                <a:solidFill>
                  <a:srgbClr val="002060"/>
                </a:solidFill>
                <a:latin typeface="Times New Roman" pitchFamily="18" charset="0"/>
                <a:cs typeface="Times New Roman" pitchFamily="18" charset="0"/>
              </a:rPr>
              <a:t>The first section declares the right of revolution. The second section lists the grievances, or complaints, against the central government. The third section proclaims independence and pledges the support of all who sign the declaration. </a:t>
            </a:r>
          </a:p>
          <a:p>
            <a:pPr marL="0" indent="0">
              <a:buNone/>
            </a:pPr>
            <a:endParaRPr lang="en-US" sz="900" dirty="0" smtClean="0">
              <a:solidFill>
                <a:srgbClr val="002060"/>
              </a:solidFill>
              <a:latin typeface="Times New Roman" pitchFamily="18" charset="0"/>
              <a:cs typeface="Times New Roman" pitchFamily="18" charset="0"/>
            </a:endParaRPr>
          </a:p>
          <a:p>
            <a:pPr marL="0" indent="0">
              <a:buNone/>
            </a:pPr>
            <a:r>
              <a:rPr lang="en-US" sz="2200" dirty="0" smtClean="0">
                <a:solidFill>
                  <a:srgbClr val="002060"/>
                </a:solidFill>
                <a:latin typeface="Times New Roman" pitchFamily="18" charset="0"/>
                <a:cs typeface="Times New Roman" pitchFamily="18" charset="0"/>
              </a:rPr>
              <a:t>Over the next two weeks the delegates wrote the Constitution for the republic of Texas.  They also set up a temporary government  until elections could be held.  David Burnet was selected to be the temporary President of Texas and Lorenzo de Zavala the temporary Vice President.  Other important figures were, Samuel Carson Secretary of State, David Thomas Attorney General, Thomas Rusk Secretary of War, Robert Porter Secretary of the Navy, Sam Houston Commander in Chief of the Army</a:t>
            </a:r>
            <a:endParaRPr lang="en-US" sz="22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maritimetexas.net/wordpress/wp-content/uploads/2010/03/IMG_4739Small.jpg"/>
          <p:cNvPicPr>
            <a:picLocks noChangeAspect="1" noChangeArrowheads="1"/>
          </p:cNvPicPr>
          <p:nvPr/>
        </p:nvPicPr>
        <p:blipFill>
          <a:blip r:embed="rId2" cstate="print">
            <a:lum bright="78000" contrast="-68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228600" y="152400"/>
            <a:ext cx="8763000" cy="944562"/>
          </a:xfrm>
        </p:spPr>
        <p:txBody>
          <a:bodyPr>
            <a:noAutofit/>
          </a:bodyPr>
          <a:lstStyle/>
          <a:p>
            <a:r>
              <a:rPr lang="en-US" sz="3600" dirty="0" smtClean="0">
                <a:latin typeface="Monotype Corsiva" pitchFamily="66" charset="0"/>
              </a:rPr>
              <a:t>7.  A.  The Battle of Coleto Creek, March 19, 1836</a:t>
            </a:r>
            <a:endParaRPr lang="en-US" sz="3600" dirty="0">
              <a:latin typeface="Monotype Corsiva" pitchFamily="66" charset="0"/>
            </a:endParaRPr>
          </a:p>
        </p:txBody>
      </p:sp>
      <p:sp>
        <p:nvSpPr>
          <p:cNvPr id="3" name="Content Placeholder 2"/>
          <p:cNvSpPr>
            <a:spLocks noGrp="1"/>
          </p:cNvSpPr>
          <p:nvPr>
            <p:ph idx="1"/>
          </p:nvPr>
        </p:nvSpPr>
        <p:spPr>
          <a:xfrm>
            <a:off x="228600" y="1066800"/>
            <a:ext cx="8763000" cy="5334000"/>
          </a:xfrm>
        </p:spPr>
        <p:txBody>
          <a:bodyPr>
            <a:noAutofit/>
          </a:bodyPr>
          <a:lstStyle/>
          <a:p>
            <a:pPr marL="0" indent="0">
              <a:buNone/>
            </a:pPr>
            <a:r>
              <a:rPr lang="en-US" sz="2200" dirty="0" smtClean="0">
                <a:latin typeface="Times New Roman" pitchFamily="18" charset="0"/>
                <a:cs typeface="Times New Roman" pitchFamily="18" charset="0"/>
              </a:rPr>
              <a:t>B. With his wagons broken down General Urrea’s Mexican Army now so close, Fannin could not go to San Antonio. On March 14 Fannin received orders from General Sam Houston to retreat to Victoria, however, remained in Goliad until March 19, waiting for word from King and Ward.  During his retreat Fannin stopped in an open prairie near Coleto Creek to give his men and oxen a rest. </a:t>
            </a:r>
          </a:p>
          <a:p>
            <a:pPr marL="0" indent="0">
              <a:buNone/>
            </a:pPr>
            <a:r>
              <a:rPr lang="en-US" sz="900" dirty="0" smtClean="0">
                <a:latin typeface="Times New Roman" pitchFamily="18" charset="0"/>
                <a:cs typeface="Times New Roman" pitchFamily="18" charset="0"/>
              </a:rPr>
              <a:t> </a:t>
            </a:r>
          </a:p>
          <a:p>
            <a:pPr marL="0" indent="0">
              <a:buNone/>
            </a:pPr>
            <a:r>
              <a:rPr lang="en-US" sz="2200" dirty="0" smtClean="0">
                <a:latin typeface="Times New Roman" pitchFamily="18" charset="0"/>
                <a:cs typeface="Times New Roman" pitchFamily="18" charset="0"/>
              </a:rPr>
              <a:t>General Urrea’s men quickly surrounded the Texans on the prairie. Colonel </a:t>
            </a:r>
            <a:r>
              <a:rPr lang="en-US" sz="2200" dirty="0" err="1" smtClean="0">
                <a:latin typeface="Times New Roman" pitchFamily="18" charset="0"/>
                <a:cs typeface="Times New Roman" pitchFamily="18" charset="0"/>
              </a:rPr>
              <a:t>Fannin’s</a:t>
            </a:r>
            <a:r>
              <a:rPr lang="en-US" sz="2200" dirty="0" smtClean="0">
                <a:latin typeface="Times New Roman" pitchFamily="18" charset="0"/>
                <a:cs typeface="Times New Roman" pitchFamily="18" charset="0"/>
              </a:rPr>
              <a:t> 400 men, who were outnumbered by Urrea’s troops. Fannin arranged his men in a square to defend themselves from all sides. Urrea ordered several charges, but each time the Texans drove the Mexican troops back. Several Texans, including Fannin, were wounded in the first day of fighting. Early the next morning, Urrea received additional troops. </a:t>
            </a:r>
          </a:p>
          <a:p>
            <a:pPr marL="0" indent="0">
              <a:buNone/>
            </a:pPr>
            <a:r>
              <a:rPr lang="en-US" sz="900" dirty="0" smtClean="0">
                <a:latin typeface="Times New Roman" pitchFamily="18" charset="0"/>
                <a:cs typeface="Times New Roman" pitchFamily="18" charset="0"/>
              </a:rPr>
              <a:t> </a:t>
            </a:r>
          </a:p>
          <a:p>
            <a:pPr marL="0" indent="0">
              <a:buNone/>
            </a:pPr>
            <a:r>
              <a:rPr lang="en-US" sz="2200" dirty="0" smtClean="0">
                <a:latin typeface="Times New Roman" pitchFamily="18" charset="0"/>
                <a:cs typeface="Times New Roman" pitchFamily="18" charset="0"/>
              </a:rPr>
              <a:t>C.  After a brief exchange of fire on the morning of March 20, Fannin surrendered his command. The surviving Texas soldiers were taken captive by the Mexican army and sent to Goliad.</a:t>
            </a:r>
          </a:p>
          <a:p>
            <a:pPr>
              <a:buNone/>
            </a:pP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
        <p:nvSpPr>
          <p:cNvPr id="2050" name="AutoShape 2" descr="data:image/jpeg;base64,/9j/4AAQSkZJRgABAQAAAQABAAD/2wCEAAkGBhQSERUTExQWFRUWGR0aGRgYGBkXFxkaFRgbGhsYGBgYHCYeHBkjGxgaHy8gIycpLCwsGh4xNTAqNSYrLCkBCQoKDgwOGg8PGiwlHyUsLSwsLCwsLCwsLCwsLCwsLCwsLCwpLCwsLCwsKSwsLCwsLCwsLCwpLCwsLCwsLCwsLP/AABEIAK4BIQMBIgACEQEDEQH/xAAcAAABBQEBAQAAAAAAAAAAAAAEAQIDBQYABwj/xABAEAABAgQDBQYEBQIFAwUAAAABAhEAAyExBBJBBVFhcYETIpGhsfAGMsHRFEJS4fEHIxVicoKiM5KyQ1Nj0vL/xAAZAQACAwEAAAAAAAAAAAAAAAABAgADBAX/xAAmEQACAgICAgMBAQADAQAAAAAAAQIRAyESMQRBEyJRYTJxgfAj/9oADAMBAAIRAxEAPwCCb8MomKSpQQeaQaitX8INXsGWUlICQCXIAuSS/rAq8Y4pv37h78Yjl41YBpb03t71jn0n7MTDB8PSwKJSTnzf7iGzF7wv+HpBsNdAbdPbRW/j197K4cOGr1g6RtB0sTW9IHEgUrCslgBpw9/vCSsOK2v+/wBIHM86d5qtvFvFoSXNzJcVO7o/1ELxRA3skt74AwxgC5YmvrbjeIkpIIA1fy/YQ/tPqejP+0FxIMWgOSkO3jHLluXY9Pe6HCflLEVFzz/aJe2ago/0JDe98JRCEgVAv+2nlCy5A+Xj0qLeMTS5oIFncWpW/rCqQk/lb9naBSIRFGUgX9aRIsJScqvvaOVKBqanqd3iC9oZ+FMxYCWz8VZQept5w3G+gpW9BmDwZWDkQotq1m4n3WIsZs8oYqvahHoDBGMw8yXLyKEph+btkJBev5yDS3SKKRtNAmZe0kE/plrMxW8fKnKOpiz4tGp+PUbCgAKsd/v3pCh1WEIohXAnThpbnEMtNb0eKOjJ0FIkEp3EaHWlG8hEC0l9x15xKqY1Sbff9j4Q4ZVFJe+/nv3faJZBJaTv9v8AvEyZnixfn7MRrmZXLUq9bvUcohxExy7tr4H3SCpUGw/DTw7FIhk2Y5ux1b3oIBOMHChNKDweHYfEpXTXn1u/P2Yf5LVB5t6CUzFVfx4+3hyJz3AswO6nmIQyXsWL67+e9/OIASCXr098KQOTFHrAy94cD0am+vo8MRhuYPN76+HpDA9zQ/UvfrEiJxA3N/HvnA5AIVqUk13W8/vDkzBQ+90ShWYGml97fxCS5INbfzAsIGJVWtRvL34wxMpVINKKaQplmK3JgAc6hx1hO1tFgMOWt7ERqkClq8IKb9koGvrUdecciZzeJjJIflDjL3gxHJkIu1PHzjolf237wkDkyFRN2eSBWrvQeLv9REQEyWqoPOtW4tfhF4pILUZqCGiSflIat2b3QeUOmgUV+HWSC+jVb3rEM/DsxQ96138K6xYqwWoO735Qwy1sxqIZSaDQFKxRdy43QRKnEuWpT+T4eUTKw1A48RXpHSpANPlFXIG6ocPWoHnBuyCpxpZjwHFmHmYZh1kqLhh8rPoQfb8YVGHNaueA8fCHolVDH7waDTJhXMM1anfZgf8AygbEzCgPVVmASSQ53Dg0SmUWtX7QqEVersPIRCAyNpoIBf1B6uxuG6QajFOHTZTdYEXslCqqRXUglL8CU/vDcC0glEyYoIJFHSSw/MHDggbmHOAlZpx4lkTp7LrZ+DXNBUlglJZ99HZjziefs1DAFQfcpJTVtK1PjEErauFlh0KqNXqfOKLbnxelMsjOVBgATVRuFJ4vQ+MXRxqtnWweJg+O59+9ldt6fLVOMtSQMjAEsHSOIvfwgPZ09OcLS2RJckWISC45fccIpJuO7QlamvQGtDx4MIH2PNUTMAbIoh+qgaeEXfGmU84/4S16PQtn4jtQ40uNWFX5Qb2VdWru9TTwjL7CxBTPZzqac2+saspVUDVm6Rmy4lHaMOXx+ONZF+kQSK5gRbwfSJynvBtwHnp1hgWro3gd38745KS4F9/A116ecUGWieWkMx3V9PfSFmpSRpetLe2EQrmHdTVup+sNzu4LjTygaIC4vBFnTro9H0IHCkMk4cgqJd3cbq7+hPnBxFGaxvx+1LRJKmf5XYV8bn0ggoGlTVAOeFa00vzgnODv91jlK0EMCTdq/s1IjZKJpRBDOz3evPr+0MmS1cODcqiEQp6Mx8Gf+IchRFGt1e8DQaGgu5/a708vOJyAR73fzEcqYGcim6GhSWI90hloio5U6o9OXsxIFM/DzBtTxjpUpNHL2ra4Ihi8OBreCw0OM4gPqK18H8obMxTio4ecL2JND5nc32aG9hSt3dvZgEoerEAkDj1r7fwhxmFxuD+ReESkbuf8wpHd9OtPGkFAZ34Ubz4iOjuz/wBXvrHRNA0RiYRp7aGdoQXUCwDh2ryhyZAUH8nsRDzKGv8AD8vSEYaBZ85VwK/lH0J96RJLxQW4AqACRaltRf1aC8DstU1XdQpQDPlBP8RNN2KUrLApehBDWiyOOUlaBQCvDEtoH3NzqSIVaEpNwRq3KoHV+cGzJoSAkkAHewry3xNI2ekgkJCnYxpXiyJLRUCclJSwvS7nfWpAtw+pZKkgh0lostpYHMiiUpI1IqDwPUxDgMIoiteV+cVzxSjKkRAyZH6jQWo9fGkKiWQXZxFnPwgA7wPHkYCEwIoym04budYTjJdjURKd6P70hicElRPcDa0pug6S2W3H28JNWRYbrcx+8Qba6KjH7GROBBSxd8wAezN4Boy3xXshMsIEtJAarnUk15/aN3iptAEDMtTJQjetVh9TweKjbOwJg/tEdqtCQpYSXL656M5JJABJaLcema8XNxq9HnczAKEsqs9EjVe8tokD6QmHR2KEqALkkGtHSxB8F+RiwxM1SlVZ7NbK2jEaboHBUs9mkEZ1JYEa1CS/JR8Y09DPWzRfC2FJHbTVCUkuEFioqy3I4O9X0oDBnxJtibKlBSCUkTE/mCnAL3FwSA7M4e8WGNwrplyUpyBCVVFUpTLTmzOaFwgJY1ddnZ87jZK1sFKCQKUDlKXAcDeXjO8hrwTc8bi+i/wXxhLmEAgIzcXbnZmi0lbQSo5JRCiLnQDj9P5iq2BseSudJk5hKSos7Ziqmtu8o0fiItpOCThpk2QwCkTK0ylYNUra7sbaWirtcijyMUILS2GMP4iPInhWOBsXp7OsMcan2IR0YCUDlDVJ5cYYFAEjleHkvugaoWyIhtxHBod0h4Btlvy9Yf2j36QKTIiIo3g+EcqXxiRj74ftCrUwHrv9iJQdA+Q20ryjkyT7HvRoeh9/lCz02Y6b7/aAKMJqwtCFvD6wPjcUpCMzu6khv9S0p56xKkqraJWgEigKMHhDXT6RwWRQphxngteJZLFUR74+zD0HUOPQxxFbe/GOCaOR7+8F6I0LmO/1joZ2ad0dAsBntnbVdxQRYKxY3jfcXbTfFbsmQ5II9iD8fIyoDU7z6UpWOjk8dctD4sfOXE0OzPi+ThkMha1FbE5ZSGpRnVMB36RBL+MvxE3s0yiFMC7hiHaiUg97/dGVOzlTVpyUB+ZXVyYt8PhpchYWgqJZlF2JTRwCGIpFqhwVROhHxuSp6Rc7Sw7HvCqrB3/bSFGIMkJBSpiLpQVDczp15teLPClGVlAFlKANah95JOh6wZKUJgtQFm5QVLml+jS8aCTUuvRnMZteXRKwtAIKg8tYKso0BFdPGM5tjaK1ZOzkoVLUCpC+2cKqxLIDgghiFVEEfFu1RMxctCgsKSpmqlNbUPzB273HczB4XYE+ZPzSigyZoFK55akjK3edklnJ4cACZxeyvFihBpg2wtvlKzh5ktYUs5gQrtEgAMXzMUinFo0BmEio6wPtH4alyVompWCUqTmcCxISSVVUWuxtVtRBc0ZVEEM0Y88JKmUZYpS0NSoGNFs/4dlqkdtNmEJYnKkB+7xJvwaKfAyELV/cUUIAKioJzfK1N1XER4r4lcJlpQ0sFg6iTkKqFZs+Zb03/wCWBix2nJ9Bxwt7EB/uS5cpjOUTkUfmQCCkrBTZqgb2Ua5TFuvYf4aUU9qVEkqWVD51KuTctXnxu+e/pli04nH4mYEqAkobvElWZSsgKidciVgJFEgsN8L/AFF2+Zc+UgVTUqboA4cDV6vqWpFsY0a3JRWjNJ2YlMtUibNly1leZSgsdp3lCqUg5io8NHoaPYYfZEhCQuQlSuz/APVIo41JOpvUA7rQLKxklQnzZpGZD0cB2SGSzOok0u1RSK3Zu1Ji3SSQhNSP1KUA55G7coM5UrZXjvJJItMTtIjMSfnvyBBA4BwC3AborfxIykiuren0hcQvukm5ilm43Isi4dqb2jGvts6DqGjUbOwqVLExNCoZr0JsW4uNI2W38G8+XPdzMw6Hb9Q7qvJIEYH4fBUQE5qd4cCGDGNt/i+ZKZZbNLJbQ5ZjOG/1gH/dBt00/wDoozRUoWiJKHpZt3vlDkoa5HWJJixVnhs1qfy9Pdoo5N+jltIkzDhDe2HKIZkp9WakIZfGI2VvQSlSSR9ae6QnaDjAaMMxfN7rEipOZ6kVoQz05gg+EFMAQlT6mJJctSnZJUwcsHbm1orlz1IWlFFlRISEuJhKbDKAQXfQixpSrsF8aTkpKZCZbHvEKJKnIFFMAQRu6xYoNl+PC5sKzcIQqgDZW114krK5eQhRBILoKmBLEh9dYsMgrd/rCPWmUzi4ugLbBGVAGs6V5TUn6QYE60gDaUr/AKV2M5D7gA5rwcDq0FzMbLS4zghg7VZyLta0FQcloKhJxToZjcTkKSQMhOUl6pf5Sf8AKTR9HGkdjc2RWV82lWvraJZssKSUmqTRjUF7xdI+DSiVKSZva5ikFWWmVRYOpyFEBgSQHYmDGLe0GCd3Rg8HsibPWFKVPKQopUkIWUm9M8oUs7ERocLhEy5YTLDJFgX1qfmL3JvHoX+H4aTL7JCEgJ0prckuw3mK/bewUTECbLUxyuxY5mahLhjYOeukacmJyRZl+20ZHNxHnCwmY8fOOjFSMpBKwICxlDCHY3Zua4i3kIDmOnSY780FOtozKsAtAJFgH6OB6kREmdvNTBm2cRMBCJd1DLYVCjWKKbiDLIEwMTQbn974rckuzrQ2k7NwMSOxSA7sKcWB9SYl2HtDOpSSq1WFNfYqYy09OImDLLKUyyQygVLKwQ4CQkVYXdosNi7JOHmE5lKWZRzZiAkOpLAABhr94xxycGbp4vljrRYfGuKCpHYoSFTZhCUOAcjmqkvZWgIs76Rl9o7X/BqyElaksFFLAlYHeYbsz1gyamb+MlzSwlynWu6iWSQLCyfm58hGL23jc0xSi6nJPiXeNDyt7Rz4wjC0E4n4yXPWwTlzUe5rQkgatz6xtMep5iiC/nTfHmmDQ6gSNQ40IBdt/UR6XhQAEuSzZST3jZqkXPHfFeSTkqMed00VmM273RLAASFOquUqykpGYmyRcAcSeGW2p8QA9yWe0We4CBQZqGv51GtgAHbvUIvvjr4LxpMyacMrKAGyqCjkQAlLpSTUAPGT+FmRPStSe+lQABAyg94ih1dL13CGuo0a4NVSPXPhTCjA4VcxQadNCQUqLKAlApclbGqlLPAFI0jD7Uxk3FYsyJUszVqyqoT3B3nLmiWoXNNNYH+JdszEpSBNW5qSS/y+rRJ/TrbMyUjEzE/9SeciVEhySCAwZyxJJ0ZKuoRMnVAWE+Dp02YUIQtffZRpVQFhoGdjurGh+I9mDDmTh2AmIlgzSP1Lqz6sAPGPYdm4KXg8MAAAJUupLAlTOSTvJ9Y8ZxylLK1rOZayVE61rGfO6jRZ4uP7cvwz20MSBR4B2AT+JC6FqkEAgsXS4P8AmAPSB9pLOcjdAc8HKOJ82iYo0h807Z6AmQEqVOlOFEB02ZOdKlXGpl0IpU6gRAnHqXigEKDKUlr/ACgArL2KSXUOUaPD4cBCUtZITXVqfv1gWahGFkzJgsMygFFq/pSToTQAb6CE+S9JHP8AmZYCmp8IRQVd48/wn9QZomd4BaT+VsoG5ixV4v8AWNzs3HmbKRMKMuYOzvqQ77iz9YTJilBWyl2iTOa6/wAwuZ6NEgmcPGENrRSIchJeOO4e/bQ4KNW3cawxSjuiAL3Y0yTJSlc4nMsjKQpsiXKSojc4JJPBtWXE/AkvET+2lzjKTN/6ssB0lYHdWjjloRY33g0C0EtmFtbt0iPbG0J2A2cieFmbmmN2aizSpmZSe8mpYGWK/qI0EdHBKLjxo0Y5/hd7S+GZOFSVYeas1GZC1BTlSgkKSwBCnIcajlFSom78ffGMer+qM7EqQhaES0BaFHK6lKyqBDrW5ZxYNxjaYNHaTAgsKgcun05RR5MEpKhMibdsHnELVKSpSghROYJYZsqCsJJNj3Tv5GJviX4VnqLyEdqFAhKgQVoJa4UxYF6gMQxLWgfH7TlDH9kEhKZIVlOcHMrKEqCifyl1D7XixwnxUpCQJbqISnMHsTqlKhTez0e0WY4pKma48owWyFUlaWC0qSsAOk0Y0ccovti/FYw8laZj5UuoH9O8H15xUYzGmasKPzZa6GpLEhgN9oFnSO0BQxdVGF62bjaMzbxT0Y7qQXO+KjNUoyJgOlBRAc5qEHMupBLMNYKw20ZspJKZrpW7Zmz95nyuAQ4G6MSvYeIwc4hailjmOWtAA5DggKIMazZGElzXm/iFTQHYLBJTmGgysDGxNuNmlxpOmSf4mvePAf8A1joh7v6v+B+8dGLlIybCpThT6Q+dMbWAkYwEBz/McqY8dJ+Qn0BIoNpYsGaoC48uUYrbE4u9TfjYnfG52+lCEGYwfUgd7f8ASMgqTmnIBqDMT5rHlCfJezfjf/zNX/TraJAxEhQabKXYmyVAJL1buqSxGjxJtP4qTLnqlNmUsWoT3QVEsQWDfWPNJ20ZsnEYhUqYpClKmJUoFlEKW5D3qQOMWHwDhSvFGYpz2aSSTWq+6HPIqhZR43NlsvKccXFHponBGGxCnd0BKbD51BzTg0efo2WTldboazMoDQed+EbIYMFCUFIIAAb/AEhh6Rn9py+zmmXUJYKTXfQgV/UPOKMeTlozYsl6ZSYuWAWTdwPMAef8x6Vs5Also1yB6alIp4tHnuHlPPlp/wDkT6gxusQppamuzvyq8WTnxaEyq5pCbU2+uVPRNzLyrSUjvnIkpOVRy2ZWVBdnIB3kxUbX2pIxM6WpCUCakBU5UsMmgOUK0cEsSCzsBxFm4tOJWnDJLkoOTdmSBlc8ap/3RQYHNhzNKg6SkZgaZiDmSi4uQ5ewT4iEm3s2uqtE21pqJiiogqSUlKQL0D5gdO8QOTwR/TmSr8Xh0KHdCieDlQvxYGmhcXeK/DbaCimYpJJlsSkhkkmgPAPVhui12Digna8hQqieZahX5c1CP+5Kh1i7+FeT9PUP6pbSUlEqWKBZKlccgYDxU/hHneJxjpqY1n9YdqIzykBXeQCSP9bN5J8483nYzugb4yZE3I2YpKOMq8YHW/GGplOpAv8A3E9QTWCfwzhyQ5PhAip5llxVQqLflq9Yuj+Iz5Omevg1s/lY60in+I9kfiUBObKUlw9q0ILevOHfDe1PxGFlzKFTZVf6k0P0PWC8SlZZKE1NPqeEZ8MHLMoLuzjzk4Jv8PPDsJMqf2ZIW7EFILKB1rXLHoezMQEyWIYIH5QLBmF/SKGdsmaezy5Zc6W6AJhCfk7rVulSWqN/CNDhsMJeHZVFKSKZkkhRSKDKouBv4GOxi8ZZv9dB8ryPiXFLboWTPzhKkuUkOCzX6btGh5nDcfdzX04QPs3FhSEhBCgBlcVt7eCySX9+kcCX1k0FoaT3XHjoXrXXwhRQgE33w4KtT6bvL94QKyqBGliRUNvEC6ISzEBVjclrP5+7xLtjZ52thpcpA7DNLVkzlOUpPZTkKCQc/wD6KUk5aBZNQIGlk0Plx97o2fwltQYv+4JctKEApSQ6lOO6rKbJALggbo2eNK7L8Ps+f8T/AE5x8icELk3LZwQqX/3Jr0Z+EelSnDBTFqE15a7tx0j0XamBQQZmqQTelrx5ujDqSClyd2ZzrbkLDdE8iWlZMvRT47ZAzrUAAVLQlIGgRUnqp/8AtEIjD9kgBKiFh3IofG7NVuMW+IQwVMqCkE0q7A6Es/g++M9jMapOWYsLlpmB05xlzAXNCR0vUQmOX1NPjRU402XOxZhUVklzR/VvDSJNrbWEsZUl1Fjo/BtXgD4eOZK1JNCqnFhf6dIpfjPDzAvOnN8qfldrqd28IC++SjPKo5aezbbO+KJ+ICUzJPdShjMWpJ7QudAAWZg73ffAk/4swqc8siak/KUiWHS2jlYFIIlZkgAAAJAAbRhanAXjNfEuyypYmpS5J77cahTAdD0gx8i3TAslz2X346V/7i/EfeOjL/4ZM3DxH3jot+pdUf004AIDU8BXhuiWQnpx9YUPqwalmpoTHIB0qzG33oaRz92YbAdu4IzJCkj5mpx4esZOXLYBZcHNqwDpNhqbRvZrlu7Y8fW960ihxfwvNVMUUZQkkqDgsyqgfzGvHPVM1YclJplV8X/DKFIXi0nKoVUKMr5Q/A1B4+cYzCyJ8qYlSM6FtmSQ7kEflb5g2gfUcI9c2jsntcOZdu6lwaWUC41oW8B1FwWxEypYQllMzKIcm7M9Rc+UGOfhHi9lSlSKD4a+I8RMnCRPSFFdUqAZTGrlmSUtyNr2g74plAKkzDZJI41GYc2IdovkyADmI7zXALgEg/NueBviLC9tIUgFitiCzsoKCh/yDO8VrJFzuqFjOpWZfZiQJstWpWMoJAJrck3PLjGtxrGUsHc3Ljx3xktnfCU7ts61BQCgQVd492oalGUwIsQ+6uqn4bOllWJY6A2o7bqVr9XzSi2qLZTTmmYv4FQr8fJmMSELBJ4JOY+YPlGi+OsSmVi1qmSTMl0ykWTRlOOJ33DRaSNlGWQlKUjuvRhuLA2J148YftOQtRlrWKKoSxum5+sNDJbLI5bloxCsCrFgzcOMyiQVIYskJcJBUAwJdZbQJT+oQzYmEIxUhakmWZU1JNCQoCYCa6G+lX0j1D4nxaZRMuSjLmb8oSCT+VAAFATU8K1vS4XZCXdXeURcvlBJqwFadT1pD5MnEaeStFd8SYBU3Fz1TaqICkbspQnLXWMHiVqlqOa40j2rbYRMwSZrf3JRTLKtcoLW1DN7EYn4k2LLTh5pmIaY6FIJFTnys3AgK92rUt36Zqc08SaMRLnkl/AQzaGCmypgUtCgFpSpBILKSpi6TYi/VxBWzcCpa0oTdRYcOPQVj2zHbQlrkS0ysyeyCUoBvlSMpHd4NepY8It5KNsz5Z8Vs88+ByuWSn8POCJhCi4IQktUhwO6Q1AdA0bObJBUGJBSpwzcfIvAipxCkuCXqLi131BG7wh3aqelzav34GMksrb5VTMTlbszeKwwlz1S5qwVTSJqFhpZBDpUnMXqCApnYk6RWSJE5TZCUAkgKUc1BcgNXoWfWNBtjZypqpawlWeUT+UKcEpCh3qBmB8WgLEbOnZrKVkSWdzUmqnLZizAWchR1EbsHkNR7od8Mjua6IMARhsQiWZgXQsWykhqggk1BY3LiNmZdBw8a6+cUWztkoV3piAXLjNVykliA1CL9eEXiJRNrOGvVh94zZpKctCzdskMtz4ffrES5TB+PPfBBBp66WoY4JLM/tr+cUcRAYI/fp6xr/h5GbCkIKkHvEZaVLGosanUaxlVYgAMCHqGBpcHqWPLzi8+G9qZcwchNad1x8rnyMXYNSHxumVuJxuJSopWoKBuXIfWo3RH2ANXbeecWHxPNQSky676NTfyiomF00ckjzhszTlRJu2SmSCL3DH6xNjSn8PLQoAnK7Gt/pFfJUpg4I6NZosMQSbIuBUKTdIYBQNWFLHpCwpD4pVaK7DYIIS1g7+PpDcZhkrpyfeW9mJZiVuO697Hp4UhgSaOwsz0NAxfd9oR92UtvsmVMFNPT191h6FJU76/QaEGAZsskkXCWsb72/b7QiJzDkS9vOBSAW78ffjHRSf4mrj5x0TRAvKGLklq1qCcwo3XyhZCCE2pQ+L1HR68onKg9hb7+sTqXmSB/wCJJ+WjVO48RFYe2QlT0Fn0sLV5N6QxS1NRjpZnofpCkEEPRoVUzSu4+98GyCpcAkkP+mr1NrN+0DHFPUfzw+sWCcSySAqp1fg3vlEM6Y/zH3wgMgN2wc7jUsNSfPWHZRlLjuimlSWLG2jw+XMD0rpTXhSFXiQoswppue0I7JofKXLUsAgpYFy2V2504P1qS0JiCk/LQOQSb1pzblD5inpfnVqi2794iKKChqf4pfrB2N6GBBcilr+PnUCLeVs5WJw5QCP7SiQeCn9jlAFSa1YDoIsPhnE9nPRXurGQh/1GnmB4xbhmlIMNOxu0dnpMiXPV3ltlc3YOG8Xiu/EU43b7+QjT7dwYThgh2KVKIGpGclv+T9Ix03CVo53Et6Alqv1EPn1JDZU7LnYOMSmclC6oWWNiHuHe7Kgj+rewFz8NLMpIcTAFad3KpugJ84pcNLUpSQKkmgHOnVhrBW3Pila1KSVfK4IFhoYtwSTi0x8UmkZL4I2GZRXNmBie4kHRIYqPByw/2nfGixWJSlnCS2/1cCtR5wPLnASgSCCQ97u5AAbWgiom4hZ+YDO4yk3SCTRPkOZ3xmlLlJleSTbtlhicdmDAd5IzVcXdJ7p4PEMnaBQUq0USC71IVcnefoICCVKSCPzc3axDXqC/SGTcLMUErJSwdqj5kqJPduATqRDJlLLxWMCiAwvV7VP8GFE4kkNWwYlmf7RSyZqswANSCWtuIHGo8oJl7TLOosXNWLm5LeHiBAq+g2WSlLICQbmxYWfxqP2hycQqje/HVmgfDbRCkqzMWZqdQYcmclXectZQ3EFjV+PkLxOLQbCxiwbjm4526RPNITSpDVYEhJNq6P0v4wmYgpqbEP57+Bh82YFJLGjgXpXQJ8N7NEIRokAi3Ej3r+0SKl5VEXpY6bhx58NYH7Sr8dKvow32hcWR3tPGpLCnT6QtkJZgPzHvEnUkVu7g2o0OU+Us3HTdTm/pSHSsUCA/m9W3QxU9NRvJ4O1Ou+GoA5DhIN3HO2r8XggWbUWI3jhziITstVV0FOdeH7R3bOXsNN7mv38IjCPkhy7tTixrw1EDzMKa3PV3axPvfE/4jNQe/wCfpHFJCXcH/Scx32uNf3gaolEIA+b1uOHvjDswBJKeAtpVuddYjVMWyqVTq7D7AH7QIMcsoAVlAJozqDjlQCmsC0CybtEewPtHQJ+KHsD7R0SxSyThgo6aMOdr/vDQNCaV5vwNmoY6XLZr2fRjwhBrwhV0aISil0SMDUGzbiQ29vVrRGkVqRc2p1cwpmO9L9fWOSauwanukEH15fwYmYxoW5h941iTJcGpeheltxiJM1RopnctlJVR9XAYxKfmfjTXRiajX6mA0CPFPY4yAC70frf35R0uW6tPP1a5hn4quVg5Yua+GmmsSueG/wBONrRKZZNRVcRSWILcaEFnHHdC4dKco3mzP1B3WFecKoBVQQFbt+hY9CekD9tlYN+znWBPFa7BF1sJWkOBlerULjhToYmw2TtEKYmoNDWhDsltQ7CATiFEu9i9KekJJxLKc6NwvxiRTQznG9dF58YY+YeyOXKhYcubOHL7izePCKHBYonKEkJBUwKggllKZyCM2vjB22trLxKSMoABqUqNqVtSlNaGKJOzSQGcnXUB6VI+sX5pc2vwMoy/16NJNxqkJJT88sFxT5VkVuagpD8HihlBIWEKAmFmmPrnbMxUzKGmrBhd4klJKJau6f7hFauQk1qRUOWvpCkpCf7b/Kxdszsw4Np4xJTbWhFJHY7ajqBASnKAE6ndq9Ak2GsVkzBVrcCjj9VajVqEQamQLEAgCg/2/f0hy5IdgT1Z/bEUffFLFceW7K3DYJQQpX5HZ3BckA2Nb9Hg7E7KkiTSeSt7ZDlc1KRq/HV/BygyQioFdaP0sYYiWyXf5STQX3X4+hgoVpJ0hMds3+6EBYNAokjLUBmU9mY79BAyrpB1amlXDE6G/jxg2XgphIWaXFdc1Aal9xPWDJ+zyAFDIWAswNALijlze8TfZOLZVSNlrSFLMs5Cw+UtQliC/AQDiMItKHCgoqJoHdkm+5vtGimYxeUh71bmz/eK7HSCoOlhQgPpcC3CCm0ScUmVeHxCkpmZiO6mlyVOoFxRmAobXF9JsPi1ZXLVSLHcaECuiotcLhklSlFgVJDu5vls4IoEwvYJTkMsBNGtq70GmnnDW2g/E6sgBFsxPdGm+pD7wwLgb3aGzZpoRur0Jf6eEGGXYJ/y0IfWtw3yv4w9WEUlGY5Wd2VV66Bmbm0JdrQlMFlTDQCzi9qgUYWsIkmYdaAMyTcsVUBYXFPdYLwkwhRKWNK0CgMrEM+rsafvAk2WogMTlGjUry9OMRhcWhstalBg1LdBUeMSTZpKQSCBQa8mf6cY5RcC9NSNQaGt70iWVJZZCwUg/K2nF+NQ2+FimxUiOXjBa7U4+vCD8Gh2DsVB0ihNDbKKnypvgdWzESXKlLzlsqQGN6HkRyNYHnzAkukqsRW9Lg1djui6eGUF9yxaV+zp6F5yQrMbKsHpbu6XiDCyiVrKwSE2o+XR67/VmgmdLIWxVUpCuRpT1rwiXCyQFJWpRDitAQ6SKad1h/MLpOha9gv4aTv9fvHRb/ij+j/ij7QsN9fwFlXKmZqcLjn78Ineu73px+0CEC9b3HD+bQVhMWl1PmSC+4sOvDcKMIotroMWumMRLBol2FKi/LfDgsAF/e6sPQkPzNNK062rDJyWPGxb7Q1jNONM5Ms8t2nWEWhlEB3ax7zjrxPWHdom2VwwvTn0f1iRCwRwB5flLfaImPGVJqjuzB7wFuVODcwaw0TiFsNQa8t/i/QQqpymOXfoTa7DzEdNTZZuTZ35lhb1hkgJ8WmMmINHvbpEoQC73DB9SN3OGy54Nd1Gb3zh6iCCQwUKj3vqCIlDJJz0MXLy6iz0IUK7iL0hmQKYMxfeai/2h89bMpXyk0OopQN1MdhJgJICnCgWLPVv28oTvXsDktpCylZGqzlmIHCvD+YRE9qA33AJNCGsL1PKHSEZWUQ43b2sfMeELcineITyrcc/vFib6LcWSo1ZCosBTTfYqPnQjwiHI+bl6Hd0aCSxU41t0oGPh4Q4zSyiXYOAKCt3L6wrdLRSm1IixcwiYamgAoKAAUGvKAJpc2v7eCVqdyAa1YOdGPhuhjHMQQBcAjx8IEmCUk0Nlk0cVD34Pv1Yt0h4nBxoDTq/CIlihVvFGF9/SjQwF0gMxF6Xq9rvAApVGkGfiO0WyiWtx6NBD2cmtXPEO1BQwCVpJqXU1gGIajc3EFkBQSE6gfMbM5Z99b8BDWH5G3yfYyQx0Bbgx1DUG6msGy+6yk5gWpyap4VItAeHQS6R8xpusXDnjbwgmRLWAoEUHzEVYVZvKvARE3qNBlp/pHNT3w+82YA0IFuO6ElGjDKDv5kB3PTyiXFYbKsElwpL2YUADX3wEccyiCE8CN/1tBnL43U9Gj5Y8Wp9uv6ELkuQbFqcH5XgiasfKXVahcXtroLdI6VKUpBUzFLH+OUDSZtCQ1SCxcuX1Agf0RVjk0G3UnMe6KaAsQLMANBRojmSGU4NBV203gbjv46RHJOe4cFmPj9YjnFQFhlNL2tQ7/e6LYyTWw/Sk/8AzCQrMkhRzC9Ki1/K/CGTqlPGnoXPj5RAmdW7s4PJ6sPN4JJDA0BA5mhLfSEtWJCStp9AmKmhJKjbn6PCSschaT38x0Cklx7rY7obMlZyCwLWBY+WsOMpPFwK/TKNN2sI5uUqKU3F2gefj8qnItQEsNPfjDsPjJfzA8xo/jWEmykTAy2rvGtqbojEiWE5EjXQX3nrEtt7EvY//EF/p9PtCQ7sf9cdBr+lnyyGITmSQoENZrVZ9DSkHYbZ5CSRXiNAA/RoAlTAkKJFUbrG8WUibllnKA5NiSU1BJ6MDFfC1TEi6ZGgnK57xzEqBoXNKXo3sRBMASrMAQl3HidBch4mlsUJy3WTo1wS1DaExiCoDQi9SKEOR4jhDyjUeQeXLQk4Eq7rszk0+o6QQid3SnKl+Ic3aw8bxJIW+HUFAMFM9yQGLG1HMV+DxIBDB8perV4ExXKKklfsMcji7RZJSQ4Icm5AbeOlvOAJ0tSFBqp5Prz0FYWdtBpmStQTo1f/ANQZhiFI/wBr7raDpFvqiSnydkSkmibBz1ZzR+tN8RzECjKqkFgQLEVGmpfm0MW+ZJBYOCAz3chz03RHPlgglTqctua+7nEtRTsWwkIB7oBPqA+td7+xEKJORg4QAoAMKgEE3J91iaUSghLkOWDNu3tHTZKV1ULqADbyco6XhU21Yb0OUgqQz1SancGYNvvbpHKSKKFANx618IkxaShOUVNVOdwc9aBoglzxlzKFB14QX2T+CmSQAQatblQh9A5HusL2glggpzPoruhqVbUn3aIJ+OUgpV+XNUUe3Lj5mH4lRKVE/ryjgFFvWK5xcuh+df8AI8BQSElABIdyGIY3fya1eEQKlkhVWsAeJ08tIJWTnFq89AX8YdMwoBPFTNxZweV4ZL0hOwScwTLYhqg86Cu81PjEIBBrTixbytcQWmVnC0CyCHcC6ms0CS54OYgbyx1Di8C96FbQRjClSkzTqHegqPvTxhk0lRSkAggUUNx+j+sDYJZWTYJGnVoFn45QmUJSktUHvcNLQzleyWXMvCEZVEgUelDQs4PFvWDFY3IopNMxysCLK+Ukl93mIqdnlSnBNGu1btv1ffE5TlzldSDloAzpYKIPWkHG3F2M3+DMZPExDHKkJIqfmqCwvfTLxEQpkkZSySKuSS50e5Av7MJPl95STuLNwOYV6RNi2XKerpS50cFRDBrFxyiTfN2+xSVWMINag3sQRvcQsueDU0dxzIoSYE2ZhaLY91yQDVsr9Hhq8KAu5NajQE7vCK6dBtll2mUJADnmwoSaN0PWFXiB3gpSaCyqEvWggCZMBWhKRlBOU67rDS8JNlH/AKhYinBTK9bw18XZLZKqayiU1pUCwfmKxOtf9umrWvUv4/eK9M5lAB672bT6GLbtjmY2DGl2pR4kV7ZLsGUtbBkhNdWMQSp5W4HqSK0FBzg9xch+8PbfSI/xSUKX3TU20DN78YbjQGAdjlAUVFT0Nst7coSVMFDlIAoV2YPRnrEmLQ2VJYu54MFWPWsP+ZKQVEalkgvwJNhSES3SA0F/ifbCOit/xFG5XlHRZwkNSP/Z"/>
          <p:cNvSpPr>
            <a:spLocks noChangeAspect="1" noChangeArrowheads="1"/>
          </p:cNvSpPr>
          <p:nvPr/>
        </p:nvSpPr>
        <p:spPr bwMode="auto">
          <a:xfrm>
            <a:off x="0" y="-803275"/>
            <a:ext cx="2752725" cy="1657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hQSERUTExQWFRUWGR0aGRgYGBkXFxkaFRgbGhsYGBgYHCYeHBkjGxgaHy8gIycpLCwsGh4xNTAqNSYrLCkBCQoKDgwOGg8PGiwlHyUsLSwsLCwsLCwsLCwsLCwsLCwsLCwpLCwsLCwsKSwsLCwsLCwsLCwpLCwsLCwsLCwsLP/AABEIAK4BIQMBIgACEQEDEQH/xAAcAAABBQEBAQAAAAAAAAAAAAAEAQIDBQYABwj/xABAEAABAgQDBQYEBQIFAwUAAAABAhEAAyExBBJBBVFhcYETIpGhsfAGMsHRFEJS4fEHIxVicoKiM5KyQ1Nj0vL/xAAZAQACAwEAAAAAAAAAAAAAAAABAgADBAX/xAAmEQACAgICAgMBAQADAQAAAAAAAQIRAyESMQRBEyJRYTJxgfAj/9oADAMBAAIRAxEAPwCCb8MomKSpQQeaQaitX8INXsGWUlICQCXIAuSS/rAq8Y4pv37h78Yjl41YBpb03t71jn0n7MTDB8PSwKJSTnzf7iGzF7wv+HpBsNdAbdPbRW/j197K4cOGr1g6RtB0sTW9IHEgUrCslgBpw9/vCSsOK2v+/wBIHM86d5qtvFvFoSXNzJcVO7o/1ELxRA3skt74AwxgC5YmvrbjeIkpIIA1fy/YQ/tPqejP+0FxIMWgOSkO3jHLluXY9Pe6HCflLEVFzz/aJe2ago/0JDe98JRCEgVAv+2nlCy5A+Xj0qLeMTS5oIFncWpW/rCqQk/lb9naBSIRFGUgX9aRIsJScqvvaOVKBqanqd3iC9oZ+FMxYCWz8VZQept5w3G+gpW9BmDwZWDkQotq1m4n3WIsZs8oYqvahHoDBGMw8yXLyKEph+btkJBev5yDS3SKKRtNAmZe0kE/plrMxW8fKnKOpiz4tGp+PUbCgAKsd/v3pCh1WEIohXAnThpbnEMtNb0eKOjJ0FIkEp3EaHWlG8hEC0l9x15xKqY1Sbff9j4Q4ZVFJe+/nv3faJZBJaTv9v8AvEyZnixfn7MRrmZXLUq9bvUcohxExy7tr4H3SCpUGw/DTw7FIhk2Y5ux1b3oIBOMHChNKDweHYfEpXTXn1u/P2Yf5LVB5t6CUzFVfx4+3hyJz3AswO6nmIQyXsWL67+e9/OIASCXr098KQOTFHrAy94cD0am+vo8MRhuYPN76+HpDA9zQ/UvfrEiJxA3N/HvnA5AIVqUk13W8/vDkzBQ+90ShWYGml97fxCS5INbfzAsIGJVWtRvL34wxMpVINKKaQplmK3JgAc6hx1hO1tFgMOWt7ERqkClq8IKb9koGvrUdecciZzeJjJIflDjL3gxHJkIu1PHzjolf237wkDkyFRN2eSBWrvQeLv9REQEyWqoPOtW4tfhF4pILUZqCGiSflIat2b3QeUOmgUV+HWSC+jVb3rEM/DsxQ96138K6xYqwWoO735Qwy1sxqIZSaDQFKxRdy43QRKnEuWpT+T4eUTKw1A48RXpHSpANPlFXIG6ocPWoHnBuyCpxpZjwHFmHmYZh1kqLhh8rPoQfb8YVGHNaueA8fCHolVDH7waDTJhXMM1anfZgf8AygbEzCgPVVmASSQ53Dg0SmUWtX7QqEVersPIRCAyNpoIBf1B6uxuG6QajFOHTZTdYEXslCqqRXUglL8CU/vDcC0glEyYoIJFHSSw/MHDggbmHOAlZpx4lkTp7LrZ+DXNBUlglJZ99HZjziefs1DAFQfcpJTVtK1PjEErauFlh0KqNXqfOKLbnxelMsjOVBgATVRuFJ4vQ+MXRxqtnWweJg+O59+9ldt6fLVOMtSQMjAEsHSOIvfwgPZ09OcLS2RJckWISC45fccIpJuO7QlamvQGtDx4MIH2PNUTMAbIoh+qgaeEXfGmU84/4S16PQtn4jtQ40uNWFX5Qb2VdWru9TTwjL7CxBTPZzqac2+saspVUDVm6Rmy4lHaMOXx+ONZF+kQSK5gRbwfSJynvBtwHnp1hgWro3gd38745KS4F9/A116ecUGWieWkMx3V9PfSFmpSRpetLe2EQrmHdTVup+sNzu4LjTygaIC4vBFnTro9H0IHCkMk4cgqJd3cbq7+hPnBxFGaxvx+1LRJKmf5XYV8bn0ggoGlTVAOeFa00vzgnODv91jlK0EMCTdq/s1IjZKJpRBDOz3evPr+0MmS1cODcqiEQp6Mx8Gf+IchRFGt1e8DQaGgu5/a708vOJyAR73fzEcqYGcim6GhSWI90hloio5U6o9OXsxIFM/DzBtTxjpUpNHL2ra4Ihi8OBreCw0OM4gPqK18H8obMxTio4ecL2JND5nc32aG9hSt3dvZgEoerEAkDj1r7fwhxmFxuD+ReESkbuf8wpHd9OtPGkFAZ34Ubz4iOjuz/wBXvrHRNA0RiYRp7aGdoQXUCwDh2ryhyZAUH8nsRDzKGv8AD8vSEYaBZ85VwK/lH0J96RJLxQW4AqACRaltRf1aC8DstU1XdQpQDPlBP8RNN2KUrLApehBDWiyOOUlaBQCvDEtoH3NzqSIVaEpNwRq3KoHV+cGzJoSAkkAHewry3xNI2ekgkJCnYxpXiyJLRUCclJSwvS7nfWpAtw+pZKkgh0lostpYHMiiUpI1IqDwPUxDgMIoiteV+cVzxSjKkRAyZH6jQWo9fGkKiWQXZxFnPwgA7wPHkYCEwIoym04budYTjJdjURKd6P70hicElRPcDa0pug6S2W3H28JNWRYbrcx+8Qba6KjH7GROBBSxd8wAezN4Boy3xXshMsIEtJAarnUk15/aN3iptAEDMtTJQjetVh9TweKjbOwJg/tEdqtCQpYSXL656M5JJABJaLcema8XNxq9HnczAKEsqs9EjVe8tokD6QmHR2KEqALkkGtHSxB8F+RiwxM1SlVZ7NbK2jEaboHBUs9mkEZ1JYEa1CS/JR8Y09DPWzRfC2FJHbTVCUkuEFioqy3I4O9X0oDBnxJtibKlBSCUkTE/mCnAL3FwSA7M4e8WGNwrplyUpyBCVVFUpTLTmzOaFwgJY1ddnZ87jZK1sFKCQKUDlKXAcDeXjO8hrwTc8bi+i/wXxhLmEAgIzcXbnZmi0lbQSo5JRCiLnQDj9P5iq2BseSudJk5hKSos7Ziqmtu8o0fiItpOCThpk2QwCkTK0ylYNUra7sbaWirtcijyMUILS2GMP4iPInhWOBsXp7OsMcan2IR0YCUDlDVJ5cYYFAEjleHkvugaoWyIhtxHBod0h4Btlvy9Yf2j36QKTIiIo3g+EcqXxiRj74ftCrUwHrv9iJQdA+Q20ryjkyT7HvRoeh9/lCz02Y6b7/aAKMJqwtCFvD6wPjcUpCMzu6khv9S0p56xKkqraJWgEigKMHhDXT6RwWRQphxngteJZLFUR74+zD0HUOPQxxFbe/GOCaOR7+8F6I0LmO/1joZ2ad0dAsBntnbVdxQRYKxY3jfcXbTfFbsmQ5II9iD8fIyoDU7z6UpWOjk8dctD4sfOXE0OzPi+ThkMha1FbE5ZSGpRnVMB36RBL+MvxE3s0yiFMC7hiHaiUg97/dGVOzlTVpyUB+ZXVyYt8PhpchYWgqJZlF2JTRwCGIpFqhwVROhHxuSp6Rc7Sw7HvCqrB3/bSFGIMkJBSpiLpQVDczp15teLPClGVlAFlKANah95JOh6wZKUJgtQFm5QVLml+jS8aCTUuvRnMZteXRKwtAIKg8tYKso0BFdPGM5tjaK1ZOzkoVLUCpC+2cKqxLIDgghiFVEEfFu1RMxctCgsKSpmqlNbUPzB273HczB4XYE+ZPzSigyZoFK55akjK3edklnJ4cACZxeyvFihBpg2wtvlKzh5ktYUs5gQrtEgAMXzMUinFo0BmEio6wPtH4alyVompWCUqTmcCxISSVVUWuxtVtRBc0ZVEEM0Y88JKmUZYpS0NSoGNFs/4dlqkdtNmEJYnKkB+7xJvwaKfAyELV/cUUIAKioJzfK1N1XER4r4lcJlpQ0sFg6iTkKqFZs+Zb03/wCWBix2nJ9Bxwt7EB/uS5cpjOUTkUfmQCCkrBTZqgb2Ua5TFuvYf4aUU9qVEkqWVD51KuTctXnxu+e/pli04nH4mYEqAkobvElWZSsgKidciVgJFEgsN8L/AFF2+Zc+UgVTUqboA4cDV6vqWpFsY0a3JRWjNJ2YlMtUibNly1leZSgsdp3lCqUg5io8NHoaPYYfZEhCQuQlSuz/APVIo41JOpvUA7rQLKxklQnzZpGZD0cB2SGSzOok0u1RSK3Zu1Ji3SSQhNSP1KUA55G7coM5UrZXjvJJItMTtIjMSfnvyBBA4BwC3AborfxIykiuren0hcQvukm5ilm43Isi4dqb2jGvts6DqGjUbOwqVLExNCoZr0JsW4uNI2W38G8+XPdzMw6Hb9Q7qvJIEYH4fBUQE5qd4cCGDGNt/i+ZKZZbNLJbQ5ZjOG/1gH/dBt00/wDoozRUoWiJKHpZt3vlDkoa5HWJJixVnhs1qfy9Pdoo5N+jltIkzDhDe2HKIZkp9WakIZfGI2VvQSlSSR9ae6QnaDjAaMMxfN7rEipOZ6kVoQz05gg+EFMAQlT6mJJctSnZJUwcsHbm1orlz1IWlFFlRISEuJhKbDKAQXfQixpSrsF8aTkpKZCZbHvEKJKnIFFMAQRu6xYoNl+PC5sKzcIQqgDZW114krK5eQhRBILoKmBLEh9dYsMgrd/rCPWmUzi4ugLbBGVAGs6V5TUn6QYE60gDaUr/AKV2M5D7gA5rwcDq0FzMbLS4zghg7VZyLta0FQcloKhJxToZjcTkKSQMhOUl6pf5Sf8AKTR9HGkdjc2RWV82lWvraJZssKSUmqTRjUF7xdI+DSiVKSZva5ikFWWmVRYOpyFEBgSQHYmDGLe0GCd3Rg8HsibPWFKVPKQopUkIWUm9M8oUs7ERocLhEy5YTLDJFgX1qfmL3JvHoX+H4aTL7JCEgJ0prckuw3mK/bewUTECbLUxyuxY5mahLhjYOeukacmJyRZl+20ZHNxHnCwmY8fOOjFSMpBKwICxlDCHY3Zua4i3kIDmOnSY780FOtozKsAtAJFgH6OB6kREmdvNTBm2cRMBCJd1DLYVCjWKKbiDLIEwMTQbn974rckuzrQ2k7NwMSOxSA7sKcWB9SYl2HtDOpSSq1WFNfYqYy09OImDLLKUyyQygVLKwQ4CQkVYXdosNi7JOHmE5lKWZRzZiAkOpLAABhr94xxycGbp4vljrRYfGuKCpHYoSFTZhCUOAcjmqkvZWgIs76Rl9o7X/BqyElaksFFLAlYHeYbsz1gyamb+MlzSwlynWu6iWSQLCyfm58hGL23jc0xSi6nJPiXeNDyt7Rz4wjC0E4n4yXPWwTlzUe5rQkgatz6xtMep5iiC/nTfHmmDQ6gSNQ40IBdt/UR6XhQAEuSzZST3jZqkXPHfFeSTkqMed00VmM273RLAASFOquUqykpGYmyRcAcSeGW2p8QA9yWe0We4CBQZqGv51GtgAHbvUIvvjr4LxpMyacMrKAGyqCjkQAlLpSTUAPGT+FmRPStSe+lQABAyg94ih1dL13CGuo0a4NVSPXPhTCjA4VcxQadNCQUqLKAlApclbGqlLPAFI0jD7Uxk3FYsyJUszVqyqoT3B3nLmiWoXNNNYH+JdszEpSBNW5qSS/y+rRJ/TrbMyUjEzE/9SeciVEhySCAwZyxJJ0ZKuoRMnVAWE+Dp02YUIQtffZRpVQFhoGdjurGh+I9mDDmTh2AmIlgzSP1Lqz6sAPGPYdm4KXg8MAAAJUupLAlTOSTvJ9Y8ZxylLK1rOZayVE61rGfO6jRZ4uP7cvwz20MSBR4B2AT+JC6FqkEAgsXS4P8AmAPSB9pLOcjdAc8HKOJ82iYo0h807Z6AmQEqVOlOFEB02ZOdKlXGpl0IpU6gRAnHqXigEKDKUlr/ACgArL2KSXUOUaPD4cBCUtZITXVqfv1gWahGFkzJgsMygFFq/pSToTQAb6CE+S9JHP8AmZYCmp8IRQVd48/wn9QZomd4BaT+VsoG5ixV4v8AWNzs3HmbKRMKMuYOzvqQ77iz9YTJilBWyl2iTOa6/wAwuZ6NEgmcPGENrRSIchJeOO4e/bQ4KNW3cawxSjuiAL3Y0yTJSlc4nMsjKQpsiXKSojc4JJPBtWXE/AkvET+2lzjKTN/6ssB0lYHdWjjloRY33g0C0EtmFtbt0iPbG0J2A2cieFmbmmN2aizSpmZSe8mpYGWK/qI0EdHBKLjxo0Y5/hd7S+GZOFSVYeas1GZC1BTlSgkKSwBCnIcajlFSom78ffGMer+qM7EqQhaES0BaFHK6lKyqBDrW5ZxYNxjaYNHaTAgsKgcun05RR5MEpKhMibdsHnELVKSpSghROYJYZsqCsJJNj3Tv5GJviX4VnqLyEdqFAhKgQVoJa4UxYF6gMQxLWgfH7TlDH9kEhKZIVlOcHMrKEqCifyl1D7XixwnxUpCQJbqISnMHsTqlKhTez0e0WY4pKma48owWyFUlaWC0qSsAOk0Y0ccovti/FYw8laZj5UuoH9O8H15xUYzGmasKPzZa6GpLEhgN9oFnSO0BQxdVGF62bjaMzbxT0Y7qQXO+KjNUoyJgOlBRAc5qEHMupBLMNYKw20ZspJKZrpW7Zmz95nyuAQ4G6MSvYeIwc4hailjmOWtAA5DggKIMazZGElzXm/iFTQHYLBJTmGgysDGxNuNmlxpOmSf4mvePAf8A1joh7v6v+B+8dGLlIybCpThT6Q+dMbWAkYwEBz/McqY8dJ+Qn0BIoNpYsGaoC48uUYrbE4u9TfjYnfG52+lCEGYwfUgd7f8ASMgqTmnIBqDMT5rHlCfJezfjf/zNX/TraJAxEhQabKXYmyVAJL1buqSxGjxJtP4qTLnqlNmUsWoT3QVEsQWDfWPNJ20ZsnEYhUqYpClKmJUoFlEKW5D3qQOMWHwDhSvFGYpz2aSSTWq+6HPIqhZR43NlsvKccXFHponBGGxCnd0BKbD51BzTg0efo2WTldboazMoDQed+EbIYMFCUFIIAAb/AEhh6Rn9py+zmmXUJYKTXfQgV/UPOKMeTlozYsl6ZSYuWAWTdwPMAef8x6Vs5Also1yB6alIp4tHnuHlPPlp/wDkT6gxusQppamuzvyq8WTnxaEyq5pCbU2+uVPRNzLyrSUjvnIkpOVRy2ZWVBdnIB3kxUbX2pIxM6WpCUCakBU5UsMmgOUK0cEsSCzsBxFm4tOJWnDJLkoOTdmSBlc8ap/3RQYHNhzNKg6SkZgaZiDmSi4uQ5ewT4iEm3s2uqtE21pqJiiogqSUlKQL0D5gdO8QOTwR/TmSr8Xh0KHdCieDlQvxYGmhcXeK/DbaCimYpJJlsSkhkkmgPAPVhui12Digna8hQqieZahX5c1CP+5Kh1i7+FeT9PUP6pbSUlEqWKBZKlccgYDxU/hHneJxjpqY1n9YdqIzykBXeQCSP9bN5J8483nYzugb4yZE3I2YpKOMq8YHW/GGplOpAv8A3E9QTWCfwzhyQ5PhAip5llxVQqLflq9Yuj+Iz5Omevg1s/lY60in+I9kfiUBObKUlw9q0ILevOHfDe1PxGFlzKFTZVf6k0P0PWC8SlZZKE1NPqeEZ8MHLMoLuzjzk4Jv8PPDsJMqf2ZIW7EFILKB1rXLHoezMQEyWIYIH5QLBmF/SKGdsmaezy5Zc6W6AJhCfk7rVulSWqN/CNDhsMJeHZVFKSKZkkhRSKDKouBv4GOxi8ZZv9dB8ryPiXFLboWTPzhKkuUkOCzX6btGh5nDcfdzX04QPs3FhSEhBCgBlcVt7eCySX9+kcCX1k0FoaT3XHjoXrXXwhRQgE33w4KtT6bvL94QKyqBGliRUNvEC6ISzEBVjclrP5+7xLtjZ52thpcpA7DNLVkzlOUpPZTkKCQc/wD6KUk5aBZNQIGlk0Plx97o2fwltQYv+4JctKEApSQ6lOO6rKbJALggbo2eNK7L8Ps+f8T/AE5x8icELk3LZwQqX/3Jr0Z+EelSnDBTFqE15a7tx0j0XamBQQZmqQTelrx5ujDqSClyd2ZzrbkLDdE8iWlZMvRT47ZAzrUAAVLQlIGgRUnqp/8AtEIjD9kgBKiFh3IofG7NVuMW+IQwVMqCkE0q7A6Es/g++M9jMapOWYsLlpmB05xlzAXNCR0vUQmOX1NPjRU402XOxZhUVklzR/VvDSJNrbWEsZUl1Fjo/BtXgD4eOZK1JNCqnFhf6dIpfjPDzAvOnN8qfldrqd28IC++SjPKo5aezbbO+KJ+ICUzJPdShjMWpJ7QudAAWZg73ffAk/4swqc8siak/KUiWHS2jlYFIIlZkgAAAJAAbRhanAXjNfEuyypYmpS5J77cahTAdD0gx8i3TAslz2X346V/7i/EfeOjL/4ZM3DxH3jot+pdUf004AIDU8BXhuiWQnpx9YUPqwalmpoTHIB0qzG33oaRz92YbAdu4IzJCkj5mpx4esZOXLYBZcHNqwDpNhqbRvZrlu7Y8fW960ihxfwvNVMUUZQkkqDgsyqgfzGvHPVM1YclJplV8X/DKFIXi0nKoVUKMr5Q/A1B4+cYzCyJ8qYlSM6FtmSQ7kEflb5g2gfUcI9c2jsntcOZdu6lwaWUC41oW8B1FwWxEypYQllMzKIcm7M9Rc+UGOfhHi9lSlSKD4a+I8RMnCRPSFFdUqAZTGrlmSUtyNr2g74plAKkzDZJI41GYc2IdovkyADmI7zXALgEg/NueBviLC9tIUgFitiCzsoKCh/yDO8VrJFzuqFjOpWZfZiQJstWpWMoJAJrck3PLjGtxrGUsHc3Ljx3xktnfCU7ts61BQCgQVd492oalGUwIsQ+6uqn4bOllWJY6A2o7bqVr9XzSi2qLZTTmmYv4FQr8fJmMSELBJ4JOY+YPlGi+OsSmVi1qmSTMl0ykWTRlOOJ33DRaSNlGWQlKUjuvRhuLA2J148YftOQtRlrWKKoSxum5+sNDJbLI5bloxCsCrFgzcOMyiQVIYskJcJBUAwJdZbQJT+oQzYmEIxUhakmWZU1JNCQoCYCa6G+lX0j1D4nxaZRMuSjLmb8oSCT+VAAFATU8K1vS4XZCXdXeURcvlBJqwFadT1pD5MnEaeStFd8SYBU3Fz1TaqICkbspQnLXWMHiVqlqOa40j2rbYRMwSZrf3JRTLKtcoLW1DN7EYn4k2LLTh5pmIaY6FIJFTnys3AgK92rUt36Zqc08SaMRLnkl/AQzaGCmypgUtCgFpSpBILKSpi6TYi/VxBWzcCpa0oTdRYcOPQVj2zHbQlrkS0ysyeyCUoBvlSMpHd4NepY8It5KNsz5Z8Vs88+ByuWSn8POCJhCi4IQktUhwO6Q1AdA0bObJBUGJBSpwzcfIvAipxCkuCXqLi131BG7wh3aqelzav34GMksrb5VTMTlbszeKwwlz1S5qwVTSJqFhpZBDpUnMXqCApnYk6RWSJE5TZCUAkgKUc1BcgNXoWfWNBtjZypqpawlWeUT+UKcEpCh3qBmB8WgLEbOnZrKVkSWdzUmqnLZizAWchR1EbsHkNR7od8Mjua6IMARhsQiWZgXQsWykhqggk1BY3LiNmZdBw8a6+cUWztkoV3piAXLjNVykliA1CL9eEXiJRNrOGvVh94zZpKctCzdskMtz4ffrES5TB+PPfBBBp66WoY4JLM/tr+cUcRAYI/fp6xr/h5GbCkIKkHvEZaVLGosanUaxlVYgAMCHqGBpcHqWPLzi8+G9qZcwchNad1x8rnyMXYNSHxumVuJxuJSopWoKBuXIfWo3RH2ANXbeecWHxPNQSky676NTfyiomF00ckjzhszTlRJu2SmSCL3DH6xNjSn8PLQoAnK7Gt/pFfJUpg4I6NZosMQSbIuBUKTdIYBQNWFLHpCwpD4pVaK7DYIIS1g7+PpDcZhkrpyfeW9mJZiVuO697Hp4UhgSaOwsz0NAxfd9oR92UtvsmVMFNPT191h6FJU76/QaEGAZsskkXCWsb72/b7QiJzDkS9vOBSAW78ffjHRSf4mrj5x0TRAvKGLklq1qCcwo3XyhZCCE2pQ+L1HR68onKg9hb7+sTqXmSB/wCJJ+WjVO48RFYe2QlT0Fn0sLV5N6QxS1NRjpZnofpCkEEPRoVUzSu4+98GyCpcAkkP+mr1NrN+0DHFPUfzw+sWCcSySAqp1fg3vlEM6Y/zH3wgMgN2wc7jUsNSfPWHZRlLjuimlSWLG2jw+XMD0rpTXhSFXiQoswppue0I7JofKXLUsAgpYFy2V2504P1qS0JiCk/LQOQSb1pzblD5inpfnVqi2794iKKChqf4pfrB2N6GBBcilr+PnUCLeVs5WJw5QCP7SiQeCn9jlAFSa1YDoIsPhnE9nPRXurGQh/1GnmB4xbhmlIMNOxu0dnpMiXPV3ltlc3YOG8Xiu/EU43b7+QjT7dwYThgh2KVKIGpGclv+T9Ix03CVo53Et6Alqv1EPn1JDZU7LnYOMSmclC6oWWNiHuHe7Kgj+rewFz8NLMpIcTAFad3KpugJ84pcNLUpSQKkmgHOnVhrBW3Pila1KSVfK4IFhoYtwSTi0x8UmkZL4I2GZRXNmBie4kHRIYqPByw/2nfGixWJSlnCS2/1cCtR5wPLnASgSCCQ97u5AAbWgiom4hZ+YDO4yk3SCTRPkOZ3xmlLlJleSTbtlhicdmDAd5IzVcXdJ7p4PEMnaBQUq0USC71IVcnefoICCVKSCPzc3axDXqC/SGTcLMUErJSwdqj5kqJPduATqRDJlLLxWMCiAwvV7VP8GFE4kkNWwYlmf7RSyZqswANSCWtuIHGo8oJl7TLOosXNWLm5LeHiBAq+g2WSlLICQbmxYWfxqP2hycQqje/HVmgfDbRCkqzMWZqdQYcmclXectZQ3EFjV+PkLxOLQbCxiwbjm4526RPNITSpDVYEhJNq6P0v4wmYgpqbEP57+Bh82YFJLGjgXpXQJ8N7NEIRokAi3Ej3r+0SKl5VEXpY6bhx58NYH7Sr8dKvow32hcWR3tPGpLCnT6QtkJZgPzHvEnUkVu7g2o0OU+Us3HTdTm/pSHSsUCA/m9W3QxU9NRvJ4O1Ou+GoA5DhIN3HO2r8XggWbUWI3jhziITstVV0FOdeH7R3bOXsNN7mv38IjCPkhy7tTixrw1EDzMKa3PV3axPvfE/4jNQe/wCfpHFJCXcH/Scx32uNf3gaolEIA+b1uOHvjDswBJKeAtpVuddYjVMWyqVTq7D7AH7QIMcsoAVlAJozqDjlQCmsC0CybtEewPtHQJ+KHsD7R0SxSyThgo6aMOdr/vDQNCaV5vwNmoY6XLZr2fRjwhBrwhV0aISil0SMDUGzbiQ29vVrRGkVqRc2p1cwpmO9L9fWOSauwanukEH15fwYmYxoW5h941iTJcGpeheltxiJM1RopnctlJVR9XAYxKfmfjTXRiajX6mA0CPFPY4yAC70frf35R0uW6tPP1a5hn4quVg5Yua+GmmsSueG/wBONrRKZZNRVcRSWILcaEFnHHdC4dKco3mzP1B3WFecKoBVQQFbt+hY9CekD9tlYN+znWBPFa7BF1sJWkOBlerULjhToYmw2TtEKYmoNDWhDsltQ7CATiFEu9i9KekJJxLKc6NwvxiRTQznG9dF58YY+YeyOXKhYcubOHL7izePCKHBYonKEkJBUwKggllKZyCM2vjB22trLxKSMoABqUqNqVtSlNaGKJOzSQGcnXUB6VI+sX5pc2vwMoy/16NJNxqkJJT88sFxT5VkVuagpD8HihlBIWEKAmFmmPrnbMxUzKGmrBhd4klJKJau6f7hFauQk1qRUOWvpCkpCf7b/Kxdszsw4Np4xJTbWhFJHY7ajqBASnKAE6ndq9Ak2GsVkzBVrcCjj9VajVqEQamQLEAgCg/2/f0hy5IdgT1Z/bEUffFLFceW7K3DYJQQpX5HZ3BckA2Nb9Hg7E7KkiTSeSt7ZDlc1KRq/HV/BygyQioFdaP0sYYiWyXf5STQX3X4+hgoVpJ0hMds3+6EBYNAokjLUBmU9mY79BAyrpB1amlXDE6G/jxg2XgphIWaXFdc1Aal9xPWDJ+zyAFDIWAswNALijlze8TfZOLZVSNlrSFLMs5Cw+UtQliC/AQDiMItKHCgoqJoHdkm+5vtGimYxeUh71bmz/eK7HSCoOlhQgPpcC3CCm0ScUmVeHxCkpmZiO6mlyVOoFxRmAobXF9JsPi1ZXLVSLHcaECuiotcLhklSlFgVJDu5vls4IoEwvYJTkMsBNGtq70GmnnDW2g/E6sgBFsxPdGm+pD7wwLgb3aGzZpoRur0Jf6eEGGXYJ/y0IfWtw3yv4w9WEUlGY5Wd2VV66Bmbm0JdrQlMFlTDQCzi9qgUYWsIkmYdaAMyTcsVUBYXFPdYLwkwhRKWNK0CgMrEM+rsafvAk2WogMTlGjUry9OMRhcWhstalBg1LdBUeMSTZpKQSCBQa8mf6cY5RcC9NSNQaGt70iWVJZZCwUg/K2nF+NQ2+FimxUiOXjBa7U4+vCD8Gh2DsVB0ihNDbKKnypvgdWzESXKlLzlsqQGN6HkRyNYHnzAkukqsRW9Lg1djui6eGUF9yxaV+zp6F5yQrMbKsHpbu6XiDCyiVrKwSE2o+XR67/VmgmdLIWxVUpCuRpT1rwiXCyQFJWpRDitAQ6SKad1h/MLpOha9gv4aTv9fvHRb/ij+j/ij7QsN9fwFlXKmZqcLjn78Ineu73px+0CEC9b3HD+bQVhMWl1PmSC+4sOvDcKMIotroMWumMRLBol2FKi/LfDgsAF/e6sPQkPzNNK062rDJyWPGxb7Q1jNONM5Ms8t2nWEWhlEB3ax7zjrxPWHdom2VwwvTn0f1iRCwRwB5flLfaImPGVJqjuzB7wFuVODcwaw0TiFsNQa8t/i/QQqpymOXfoTa7DzEdNTZZuTZ35lhb1hkgJ8WmMmINHvbpEoQC73DB9SN3OGy54Nd1Gb3zh6iCCQwUKj3vqCIlDJJz0MXLy6iz0IUK7iL0hmQKYMxfeai/2h89bMpXyk0OopQN1MdhJgJICnCgWLPVv28oTvXsDktpCylZGqzlmIHCvD+YRE9qA33AJNCGsL1PKHSEZWUQ43b2sfMeELcineITyrcc/vFib6LcWSo1ZCosBTTfYqPnQjwiHI+bl6Hd0aCSxU41t0oGPh4Q4zSyiXYOAKCt3L6wrdLRSm1IixcwiYamgAoKAAUGvKAJpc2v7eCVqdyAa1YOdGPhuhjHMQQBcAjx8IEmCUk0Nlk0cVD34Pv1Yt0h4nBxoDTq/CIlihVvFGF9/SjQwF0gMxF6Xq9rvAApVGkGfiO0WyiWtx6NBD2cmtXPEO1BQwCVpJqXU1gGIajc3EFkBQSE6gfMbM5Z99b8BDWH5G3yfYyQx0Bbgx1DUG6msGy+6yk5gWpyap4VItAeHQS6R8xpusXDnjbwgmRLWAoEUHzEVYVZvKvARE3qNBlp/pHNT3w+82YA0IFuO6ElGjDKDv5kB3PTyiXFYbKsElwpL2YUADX3wEccyiCE8CN/1tBnL43U9Gj5Y8Wp9uv6ELkuQbFqcH5XgiasfKXVahcXtroLdI6VKUpBUzFLH+OUDSZtCQ1SCxcuX1Agf0RVjk0G3UnMe6KaAsQLMANBRojmSGU4NBV203gbjv46RHJOe4cFmPj9YjnFQFhlNL2tQ7/e6LYyTWw/Sk/8AzCQrMkhRzC9Ki1/K/CGTqlPGnoXPj5RAmdW7s4PJ6sPN4JJDA0BA5mhLfSEtWJCStp9AmKmhJKjbn6PCSschaT38x0Cklx7rY7obMlZyCwLWBY+WsOMpPFwK/TKNN2sI5uUqKU3F2gefj8qnItQEsNPfjDsPjJfzA8xo/jWEmykTAy2rvGtqbojEiWE5EjXQX3nrEtt7EvY//EF/p9PtCQ7sf9cdBr+lnyyGITmSQoENZrVZ9DSkHYbZ5CSRXiNAA/RoAlTAkKJFUbrG8WUibllnKA5NiSU1BJ6MDFfC1TEi6ZGgnK57xzEqBoXNKXo3sRBMASrMAQl3HidBch4mlsUJy3WTo1wS1DaExiCoDQi9SKEOR4jhDyjUeQeXLQk4Eq7rszk0+o6QQid3SnKl+Ic3aw8bxJIW+HUFAMFM9yQGLG1HMV+DxIBDB8perV4ExXKKklfsMcji7RZJSQ4Icm5AbeOlvOAJ0tSFBqp5Prz0FYWdtBpmStQTo1f/ANQZhiFI/wBr7raDpFvqiSnydkSkmibBz1ZzR+tN8RzECjKqkFgQLEVGmpfm0MW+ZJBYOCAz3chz03RHPlgglTqctua+7nEtRTsWwkIB7oBPqA+td7+xEKJORg4QAoAMKgEE3J91iaUSghLkOWDNu3tHTZKV1ULqADbyco6XhU21Yb0OUgqQz1SancGYNvvbpHKSKKFANx618IkxaShOUVNVOdwc9aBoglzxlzKFB14QX2T+CmSQAQatblQh9A5HusL2glggpzPoruhqVbUn3aIJ+OUgpV+XNUUe3Lj5mH4lRKVE/ryjgFFvWK5xcuh+df8AI8BQSElABIdyGIY3fya1eEQKlkhVWsAeJ08tIJWTnFq89AX8YdMwoBPFTNxZweV4ZL0hOwScwTLYhqg86Cu81PjEIBBrTixbytcQWmVnC0CyCHcC6ms0CS54OYgbyx1Di8C96FbQRjClSkzTqHegqPvTxhk0lRSkAggUUNx+j+sDYJZWTYJGnVoFn45QmUJSktUHvcNLQzleyWXMvCEZVEgUelDQs4PFvWDFY3IopNMxysCLK+Ukl93mIqdnlSnBNGu1btv1ffE5TlzldSDloAzpYKIPWkHG3F2M3+DMZPExDHKkJIqfmqCwvfTLxEQpkkZSySKuSS50e5Av7MJPl95STuLNwOYV6RNi2XKerpS50cFRDBrFxyiTfN2+xSVWMINag3sQRvcQsueDU0dxzIoSYE2ZhaLY91yQDVsr9Hhq8KAu5NajQE7vCK6dBtll2mUJADnmwoSaN0PWFXiB3gpSaCyqEvWggCZMBWhKRlBOU67rDS8JNlH/AKhYinBTK9bw18XZLZKqayiU1pUCwfmKxOtf9umrWvUv4/eK9M5lAB672bT6GLbtjmY2DGl2pR4kV7ZLsGUtbBkhNdWMQSp5W4HqSK0FBzg9xch+8PbfSI/xSUKX3TU20DN78YbjQGAdjlAUVFT0Nst7coSVMFDlIAoV2YPRnrEmLQ2VJYu54MFWPWsP+ZKQVEalkgvwJNhSES3SA0F/ifbCOit/xFG5XlHRZwkNSP/Z"/>
          <p:cNvSpPr>
            <a:spLocks noChangeAspect="1" noChangeArrowheads="1"/>
          </p:cNvSpPr>
          <p:nvPr/>
        </p:nvSpPr>
        <p:spPr bwMode="auto">
          <a:xfrm>
            <a:off x="0" y="-803275"/>
            <a:ext cx="2752725" cy="1657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data:image/jpeg;base64,/9j/4AAQSkZJRgABAQAAAQABAAD/2wCEAAkGBhQSERUTExQWFRUWGR0aGRgYGBkXFxkaFRgbGhsYGBgYHCYeHBkjGxgaHy8gIycpLCwsGh4xNTAqNSYrLCkBCQoKDgwOGg8PGiwlHyUsLSwsLCwsLCwsLCwsLCwsLCwsLCwpLCwsLCwsKSwsLCwsLCwsLCwpLCwsLCwsLCwsLP/AABEIAK4BIQMBIgACEQEDEQH/xAAcAAABBQEBAQAAAAAAAAAAAAAEAQIDBQYABwj/xABAEAABAgQDBQYEBQIFAwUAAAABAhEAAyExBBJBBVFhcYETIpGhsfAGMsHRFEJS4fEHIxVicoKiM5KyQ1Nj0vL/xAAZAQACAwEAAAAAAAAAAAAAAAABAgADBAX/xAAmEQACAgICAgMBAQADAQAAAAAAAQIRAyESMQRBEyJRYTJxgfAj/9oADAMBAAIRAxEAPwCCb8MomKSpQQeaQaitX8INXsGWUlICQCXIAuSS/rAq8Y4pv37h78Yjl41YBpb03t71jn0n7MTDB8PSwKJSTnzf7iGzF7wv+HpBsNdAbdPbRW/j197K4cOGr1g6RtB0sTW9IHEgUrCslgBpw9/vCSsOK2v+/wBIHM86d5qtvFvFoSXNzJcVO7o/1ELxRA3skt74AwxgC5YmvrbjeIkpIIA1fy/YQ/tPqejP+0FxIMWgOSkO3jHLluXY9Pe6HCflLEVFzz/aJe2ago/0JDe98JRCEgVAv+2nlCy5A+Xj0qLeMTS5oIFncWpW/rCqQk/lb9naBSIRFGUgX9aRIsJScqvvaOVKBqanqd3iC9oZ+FMxYCWz8VZQept5w3G+gpW9BmDwZWDkQotq1m4n3WIsZs8oYqvahHoDBGMw8yXLyKEph+btkJBev5yDS3SKKRtNAmZe0kE/plrMxW8fKnKOpiz4tGp+PUbCgAKsd/v3pCh1WEIohXAnThpbnEMtNb0eKOjJ0FIkEp3EaHWlG8hEC0l9x15xKqY1Sbff9j4Q4ZVFJe+/nv3faJZBJaTv9v8AvEyZnixfn7MRrmZXLUq9bvUcohxExy7tr4H3SCpUGw/DTw7FIhk2Y5ux1b3oIBOMHChNKDweHYfEpXTXn1u/P2Yf5LVB5t6CUzFVfx4+3hyJz3AswO6nmIQyXsWL67+e9/OIASCXr098KQOTFHrAy94cD0am+vo8MRhuYPN76+HpDA9zQ/UvfrEiJxA3N/HvnA5AIVqUk13W8/vDkzBQ+90ShWYGml97fxCS5INbfzAsIGJVWtRvL34wxMpVINKKaQplmK3JgAc6hx1hO1tFgMOWt7ERqkClq8IKb9koGvrUdecciZzeJjJIflDjL3gxHJkIu1PHzjolf237wkDkyFRN2eSBWrvQeLv9REQEyWqoPOtW4tfhF4pILUZqCGiSflIat2b3QeUOmgUV+HWSC+jVb3rEM/DsxQ96138K6xYqwWoO735Qwy1sxqIZSaDQFKxRdy43QRKnEuWpT+T4eUTKw1A48RXpHSpANPlFXIG6ocPWoHnBuyCpxpZjwHFmHmYZh1kqLhh8rPoQfb8YVGHNaueA8fCHolVDH7waDTJhXMM1anfZgf8AygbEzCgPVVmASSQ53Dg0SmUWtX7QqEVersPIRCAyNpoIBf1B6uxuG6QajFOHTZTdYEXslCqqRXUglL8CU/vDcC0glEyYoIJFHSSw/MHDggbmHOAlZpx4lkTp7LrZ+DXNBUlglJZ99HZjziefs1DAFQfcpJTVtK1PjEErauFlh0KqNXqfOKLbnxelMsjOVBgATVRuFJ4vQ+MXRxqtnWweJg+O59+9ldt6fLVOMtSQMjAEsHSOIvfwgPZ09OcLS2RJckWISC45fccIpJuO7QlamvQGtDx4MIH2PNUTMAbIoh+qgaeEXfGmU84/4S16PQtn4jtQ40uNWFX5Qb2VdWru9TTwjL7CxBTPZzqac2+saspVUDVm6Rmy4lHaMOXx+ONZF+kQSK5gRbwfSJynvBtwHnp1hgWro3gd38745KS4F9/A116ecUGWieWkMx3V9PfSFmpSRpetLe2EQrmHdTVup+sNzu4LjTygaIC4vBFnTro9H0IHCkMk4cgqJd3cbq7+hPnBxFGaxvx+1LRJKmf5XYV8bn0ggoGlTVAOeFa00vzgnODv91jlK0EMCTdq/s1IjZKJpRBDOz3evPr+0MmS1cODcqiEQp6Mx8Gf+IchRFGt1e8DQaGgu5/a708vOJyAR73fzEcqYGcim6GhSWI90hloio5U6o9OXsxIFM/DzBtTxjpUpNHL2ra4Ihi8OBreCw0OM4gPqK18H8obMxTio4ecL2JND5nc32aG9hSt3dvZgEoerEAkDj1r7fwhxmFxuD+ReESkbuf8wpHd9OtPGkFAZ34Ubz4iOjuz/wBXvrHRNA0RiYRp7aGdoQXUCwDh2ryhyZAUH8nsRDzKGv8AD8vSEYaBZ85VwK/lH0J96RJLxQW4AqACRaltRf1aC8DstU1XdQpQDPlBP8RNN2KUrLApehBDWiyOOUlaBQCvDEtoH3NzqSIVaEpNwRq3KoHV+cGzJoSAkkAHewry3xNI2ekgkJCnYxpXiyJLRUCclJSwvS7nfWpAtw+pZKkgh0lostpYHMiiUpI1IqDwPUxDgMIoiteV+cVzxSjKkRAyZH6jQWo9fGkKiWQXZxFnPwgA7wPHkYCEwIoym04budYTjJdjURKd6P70hicElRPcDa0pug6S2W3H28JNWRYbrcx+8Qba6KjH7GROBBSxd8wAezN4Boy3xXshMsIEtJAarnUk15/aN3iptAEDMtTJQjetVh9TweKjbOwJg/tEdqtCQpYSXL656M5JJABJaLcema8XNxq9HnczAKEsqs9EjVe8tokD6QmHR2KEqALkkGtHSxB8F+RiwxM1SlVZ7NbK2jEaboHBUs9mkEZ1JYEa1CS/JR8Y09DPWzRfC2FJHbTVCUkuEFioqy3I4O9X0oDBnxJtibKlBSCUkTE/mCnAL3FwSA7M4e8WGNwrplyUpyBCVVFUpTLTmzOaFwgJY1ddnZ87jZK1sFKCQKUDlKXAcDeXjO8hrwTc8bi+i/wXxhLmEAgIzcXbnZmi0lbQSo5JRCiLnQDj9P5iq2BseSudJk5hKSos7Ziqmtu8o0fiItpOCThpk2QwCkTK0ylYNUra7sbaWirtcijyMUILS2GMP4iPInhWOBsXp7OsMcan2IR0YCUDlDVJ5cYYFAEjleHkvugaoWyIhtxHBod0h4Btlvy9Yf2j36QKTIiIo3g+EcqXxiRj74ftCrUwHrv9iJQdA+Q20ryjkyT7HvRoeh9/lCz02Y6b7/aAKMJqwtCFvD6wPjcUpCMzu6khv9S0p56xKkqraJWgEigKMHhDXT6RwWRQphxngteJZLFUR74+zD0HUOPQxxFbe/GOCaOR7+8F6I0LmO/1joZ2ad0dAsBntnbVdxQRYKxY3jfcXbTfFbsmQ5II9iD8fIyoDU7z6UpWOjk8dctD4sfOXE0OzPi+ThkMha1FbE5ZSGpRnVMB36RBL+MvxE3s0yiFMC7hiHaiUg97/dGVOzlTVpyUB+ZXVyYt8PhpchYWgqJZlF2JTRwCGIpFqhwVROhHxuSp6Rc7Sw7HvCqrB3/bSFGIMkJBSpiLpQVDczp15teLPClGVlAFlKANah95JOh6wZKUJgtQFm5QVLml+jS8aCTUuvRnMZteXRKwtAIKg8tYKso0BFdPGM5tjaK1ZOzkoVLUCpC+2cKqxLIDgghiFVEEfFu1RMxctCgsKSpmqlNbUPzB273HczB4XYE+ZPzSigyZoFK55akjK3edklnJ4cACZxeyvFihBpg2wtvlKzh5ktYUs5gQrtEgAMXzMUinFo0BmEio6wPtH4alyVompWCUqTmcCxISSVVUWuxtVtRBc0ZVEEM0Y88JKmUZYpS0NSoGNFs/4dlqkdtNmEJYnKkB+7xJvwaKfAyELV/cUUIAKioJzfK1N1XER4r4lcJlpQ0sFg6iTkKqFZs+Zb03/wCWBix2nJ9Bxwt7EB/uS5cpjOUTkUfmQCCkrBTZqgb2Ua5TFuvYf4aUU9qVEkqWVD51KuTctXnxu+e/pli04nH4mYEqAkobvElWZSsgKidciVgJFEgsN8L/AFF2+Zc+UgVTUqboA4cDV6vqWpFsY0a3JRWjNJ2YlMtUibNly1leZSgsdp3lCqUg5io8NHoaPYYfZEhCQuQlSuz/APVIo41JOpvUA7rQLKxklQnzZpGZD0cB2SGSzOok0u1RSK3Zu1Ji3SSQhNSP1KUA55G7coM5UrZXjvJJItMTtIjMSfnvyBBA4BwC3AborfxIykiuren0hcQvukm5ilm43Isi4dqb2jGvts6DqGjUbOwqVLExNCoZr0JsW4uNI2W38G8+XPdzMw6Hb9Q7qvJIEYH4fBUQE5qd4cCGDGNt/i+ZKZZbNLJbQ5ZjOG/1gH/dBt00/wDoozRUoWiJKHpZt3vlDkoa5HWJJixVnhs1qfy9Pdoo5N+jltIkzDhDe2HKIZkp9WakIZfGI2VvQSlSSR9ae6QnaDjAaMMxfN7rEipOZ6kVoQz05gg+EFMAQlT6mJJctSnZJUwcsHbm1orlz1IWlFFlRISEuJhKbDKAQXfQixpSrsF8aTkpKZCZbHvEKJKnIFFMAQRu6xYoNl+PC5sKzcIQqgDZW114krK5eQhRBILoKmBLEh9dYsMgrd/rCPWmUzi4ugLbBGVAGs6V5TUn6QYE60gDaUr/AKV2M5D7gA5rwcDq0FzMbLS4zghg7VZyLta0FQcloKhJxToZjcTkKSQMhOUl6pf5Sf8AKTR9HGkdjc2RWV82lWvraJZssKSUmqTRjUF7xdI+DSiVKSZva5ikFWWmVRYOpyFEBgSQHYmDGLe0GCd3Rg8HsibPWFKVPKQopUkIWUm9M8oUs7ERocLhEy5YTLDJFgX1qfmL3JvHoX+H4aTL7JCEgJ0prckuw3mK/bewUTECbLUxyuxY5mahLhjYOeukacmJyRZl+20ZHNxHnCwmY8fOOjFSMpBKwICxlDCHY3Zua4i3kIDmOnSY780FOtozKsAtAJFgH6OB6kREmdvNTBm2cRMBCJd1DLYVCjWKKbiDLIEwMTQbn974rckuzrQ2k7NwMSOxSA7sKcWB9SYl2HtDOpSSq1WFNfYqYy09OImDLLKUyyQygVLKwQ4CQkVYXdosNi7JOHmE5lKWZRzZiAkOpLAABhr94xxycGbp4vljrRYfGuKCpHYoSFTZhCUOAcjmqkvZWgIs76Rl9o7X/BqyElaksFFLAlYHeYbsz1gyamb+MlzSwlynWu6iWSQLCyfm58hGL23jc0xSi6nJPiXeNDyt7Rz4wjC0E4n4yXPWwTlzUe5rQkgatz6xtMep5iiC/nTfHmmDQ6gSNQ40IBdt/UR6XhQAEuSzZST3jZqkXPHfFeSTkqMed00VmM273RLAASFOquUqykpGYmyRcAcSeGW2p8QA9yWe0We4CBQZqGv51GtgAHbvUIvvjr4LxpMyacMrKAGyqCjkQAlLpSTUAPGT+FmRPStSe+lQABAyg94ih1dL13CGuo0a4NVSPXPhTCjA4VcxQadNCQUqLKAlApclbGqlLPAFI0jD7Uxk3FYsyJUszVqyqoT3B3nLmiWoXNNNYH+JdszEpSBNW5qSS/y+rRJ/TrbMyUjEzE/9SeciVEhySCAwZyxJJ0ZKuoRMnVAWE+Dp02YUIQtffZRpVQFhoGdjurGh+I9mDDmTh2AmIlgzSP1Lqz6sAPGPYdm4KXg8MAAAJUupLAlTOSTvJ9Y8ZxylLK1rOZayVE61rGfO6jRZ4uP7cvwz20MSBR4B2AT+JC6FqkEAgsXS4P8AmAPSB9pLOcjdAc8HKOJ82iYo0h807Z6AmQEqVOlOFEB02ZOdKlXGpl0IpU6gRAnHqXigEKDKUlr/ACgArL2KSXUOUaPD4cBCUtZITXVqfv1gWahGFkzJgsMygFFq/pSToTQAb6CE+S9JHP8AmZYCmp8IRQVd48/wn9QZomd4BaT+VsoG5ixV4v8AWNzs3HmbKRMKMuYOzvqQ77iz9YTJilBWyl2iTOa6/wAwuZ6NEgmcPGENrRSIchJeOO4e/bQ4KNW3cawxSjuiAL3Y0yTJSlc4nMsjKQpsiXKSojc4JJPBtWXE/AkvET+2lzjKTN/6ssB0lYHdWjjloRY33g0C0EtmFtbt0iPbG0J2A2cieFmbmmN2aizSpmZSe8mpYGWK/qI0EdHBKLjxo0Y5/hd7S+GZOFSVYeas1GZC1BTlSgkKSwBCnIcajlFSom78ffGMer+qM7EqQhaES0BaFHK6lKyqBDrW5ZxYNxjaYNHaTAgsKgcun05RR5MEpKhMibdsHnELVKSpSghROYJYZsqCsJJNj3Tv5GJviX4VnqLyEdqFAhKgQVoJa4UxYF6gMQxLWgfH7TlDH9kEhKZIVlOcHMrKEqCifyl1D7XixwnxUpCQJbqISnMHsTqlKhTez0e0WY4pKma48owWyFUlaWC0qSsAOk0Y0ccovti/FYw8laZj5UuoH9O8H15xUYzGmasKPzZa6GpLEhgN9oFnSO0BQxdVGF62bjaMzbxT0Y7qQXO+KjNUoyJgOlBRAc5qEHMupBLMNYKw20ZspJKZrpW7Zmz95nyuAQ4G6MSvYeIwc4hailjmOWtAA5DggKIMazZGElzXm/iFTQHYLBJTmGgysDGxNuNmlxpOmSf4mvePAf8A1joh7v6v+B+8dGLlIybCpThT6Q+dMbWAkYwEBz/McqY8dJ+Qn0BIoNpYsGaoC48uUYrbE4u9TfjYnfG52+lCEGYwfUgd7f8ASMgqTmnIBqDMT5rHlCfJezfjf/zNX/TraJAxEhQabKXYmyVAJL1buqSxGjxJtP4qTLnqlNmUsWoT3QVEsQWDfWPNJ20ZsnEYhUqYpClKmJUoFlEKW5D3qQOMWHwDhSvFGYpz2aSSTWq+6HPIqhZR43NlsvKccXFHponBGGxCnd0BKbD51BzTg0efo2WTldboazMoDQed+EbIYMFCUFIIAAb/AEhh6Rn9py+zmmXUJYKTXfQgV/UPOKMeTlozYsl6ZSYuWAWTdwPMAef8x6Vs5Also1yB6alIp4tHnuHlPPlp/wDkT6gxusQppamuzvyq8WTnxaEyq5pCbU2+uVPRNzLyrSUjvnIkpOVRy2ZWVBdnIB3kxUbX2pIxM6WpCUCakBU5UsMmgOUK0cEsSCzsBxFm4tOJWnDJLkoOTdmSBlc8ap/3RQYHNhzNKg6SkZgaZiDmSi4uQ5ewT4iEm3s2uqtE21pqJiiogqSUlKQL0D5gdO8QOTwR/TmSr8Xh0KHdCieDlQvxYGmhcXeK/DbaCimYpJJlsSkhkkmgPAPVhui12Digna8hQqieZahX5c1CP+5Kh1i7+FeT9PUP6pbSUlEqWKBZKlccgYDxU/hHneJxjpqY1n9YdqIzykBXeQCSP9bN5J8483nYzugb4yZE3I2YpKOMq8YHW/GGplOpAv8A3E9QTWCfwzhyQ5PhAip5llxVQqLflq9Yuj+Iz5Omevg1s/lY60in+I9kfiUBObKUlw9q0ILevOHfDe1PxGFlzKFTZVf6k0P0PWC8SlZZKE1NPqeEZ8MHLMoLuzjzk4Jv8PPDsJMqf2ZIW7EFILKB1rXLHoezMQEyWIYIH5QLBmF/SKGdsmaezy5Zc6W6AJhCfk7rVulSWqN/CNDhsMJeHZVFKSKZkkhRSKDKouBv4GOxi8ZZv9dB8ryPiXFLboWTPzhKkuUkOCzX6btGh5nDcfdzX04QPs3FhSEhBCgBlcVt7eCySX9+kcCX1k0FoaT3XHjoXrXXwhRQgE33w4KtT6bvL94QKyqBGliRUNvEC6ISzEBVjclrP5+7xLtjZ52thpcpA7DNLVkzlOUpPZTkKCQc/wD6KUk5aBZNQIGlk0Plx97o2fwltQYv+4JctKEApSQ6lOO6rKbJALggbo2eNK7L8Ps+f8T/AE5x8icELk3LZwQqX/3Jr0Z+EelSnDBTFqE15a7tx0j0XamBQQZmqQTelrx5ujDqSClyd2ZzrbkLDdE8iWlZMvRT47ZAzrUAAVLQlIGgRUnqp/8AtEIjD9kgBKiFh3IofG7NVuMW+IQwVMqCkE0q7A6Es/g++M9jMapOWYsLlpmB05xlzAXNCR0vUQmOX1NPjRU402XOxZhUVklzR/VvDSJNrbWEsZUl1Fjo/BtXgD4eOZK1JNCqnFhf6dIpfjPDzAvOnN8qfldrqd28IC++SjPKo5aezbbO+KJ+ICUzJPdShjMWpJ7QudAAWZg73ffAk/4swqc8siak/KUiWHS2jlYFIIlZkgAAAJAAbRhanAXjNfEuyypYmpS5J77cahTAdD0gx8i3TAslz2X346V/7i/EfeOjL/4ZM3DxH3jot+pdUf004AIDU8BXhuiWQnpx9YUPqwalmpoTHIB0qzG33oaRz92YbAdu4IzJCkj5mpx4esZOXLYBZcHNqwDpNhqbRvZrlu7Y8fW960ihxfwvNVMUUZQkkqDgsyqgfzGvHPVM1YclJplV8X/DKFIXi0nKoVUKMr5Q/A1B4+cYzCyJ8qYlSM6FtmSQ7kEflb5g2gfUcI9c2jsntcOZdu6lwaWUC41oW8B1FwWxEypYQllMzKIcm7M9Rc+UGOfhHi9lSlSKD4a+I8RMnCRPSFFdUqAZTGrlmSUtyNr2g74plAKkzDZJI41GYc2IdovkyADmI7zXALgEg/NueBviLC9tIUgFitiCzsoKCh/yDO8VrJFzuqFjOpWZfZiQJstWpWMoJAJrck3PLjGtxrGUsHc3Ljx3xktnfCU7ts61BQCgQVd492oalGUwIsQ+6uqn4bOllWJY6A2o7bqVr9XzSi2qLZTTmmYv4FQr8fJmMSELBJ4JOY+YPlGi+OsSmVi1qmSTMl0ykWTRlOOJ33DRaSNlGWQlKUjuvRhuLA2J148YftOQtRlrWKKoSxum5+sNDJbLI5bloxCsCrFgzcOMyiQVIYskJcJBUAwJdZbQJT+oQzYmEIxUhakmWZU1JNCQoCYCa6G+lX0j1D4nxaZRMuSjLmb8oSCT+VAAFATU8K1vS4XZCXdXeURcvlBJqwFadT1pD5MnEaeStFd8SYBU3Fz1TaqICkbspQnLXWMHiVqlqOa40j2rbYRMwSZrf3JRTLKtcoLW1DN7EYn4k2LLTh5pmIaY6FIJFTnys3AgK92rUt36Zqc08SaMRLnkl/AQzaGCmypgUtCgFpSpBILKSpi6TYi/VxBWzcCpa0oTdRYcOPQVj2zHbQlrkS0ysyeyCUoBvlSMpHd4NepY8It5KNsz5Z8Vs88+ByuWSn8POCJhCi4IQktUhwO6Q1AdA0bObJBUGJBSpwzcfIvAipxCkuCXqLi131BG7wh3aqelzav34GMksrb5VTMTlbszeKwwlz1S5qwVTSJqFhpZBDpUnMXqCApnYk6RWSJE5TZCUAkgKUc1BcgNXoWfWNBtjZypqpawlWeUT+UKcEpCh3qBmB8WgLEbOnZrKVkSWdzUmqnLZizAWchR1EbsHkNR7od8Mjua6IMARhsQiWZgXQsWykhqggk1BY3LiNmZdBw8a6+cUWztkoV3piAXLjNVykliA1CL9eEXiJRNrOGvVh94zZpKctCzdskMtz4ffrES5TB+PPfBBBp66WoY4JLM/tr+cUcRAYI/fp6xr/h5GbCkIKkHvEZaVLGosanUaxlVYgAMCHqGBpcHqWPLzi8+G9qZcwchNad1x8rnyMXYNSHxumVuJxuJSopWoKBuXIfWo3RH2ANXbeecWHxPNQSky676NTfyiomF00ckjzhszTlRJu2SmSCL3DH6xNjSn8PLQoAnK7Gt/pFfJUpg4I6NZosMQSbIuBUKTdIYBQNWFLHpCwpD4pVaK7DYIIS1g7+PpDcZhkrpyfeW9mJZiVuO697Hp4UhgSaOwsz0NAxfd9oR92UtvsmVMFNPT191h6FJU76/QaEGAZsskkXCWsb72/b7QiJzDkS9vOBSAW78ffjHRSf4mrj5x0TRAvKGLklq1qCcwo3XyhZCCE2pQ+L1HR68onKg9hb7+sTqXmSB/wCJJ+WjVO48RFYe2QlT0Fn0sLV5N6QxS1NRjpZnofpCkEEPRoVUzSu4+98GyCpcAkkP+mr1NrN+0DHFPUfzw+sWCcSySAqp1fg3vlEM6Y/zH3wgMgN2wc7jUsNSfPWHZRlLjuimlSWLG2jw+XMD0rpTXhSFXiQoswppue0I7JofKXLUsAgpYFy2V2504P1qS0JiCk/LQOQSb1pzblD5inpfnVqi2794iKKChqf4pfrB2N6GBBcilr+PnUCLeVs5WJw5QCP7SiQeCn9jlAFSa1YDoIsPhnE9nPRXurGQh/1GnmB4xbhmlIMNOxu0dnpMiXPV3ltlc3YOG8Xiu/EU43b7+QjT7dwYThgh2KVKIGpGclv+T9Ix03CVo53Et6Alqv1EPn1JDZU7LnYOMSmclC6oWWNiHuHe7Kgj+rewFz8NLMpIcTAFad3KpugJ84pcNLUpSQKkmgHOnVhrBW3Pila1KSVfK4IFhoYtwSTi0x8UmkZL4I2GZRXNmBie4kHRIYqPByw/2nfGixWJSlnCS2/1cCtR5wPLnASgSCCQ97u5AAbWgiom4hZ+YDO4yk3SCTRPkOZ3xmlLlJleSTbtlhicdmDAd5IzVcXdJ7p4PEMnaBQUq0USC71IVcnefoICCVKSCPzc3axDXqC/SGTcLMUErJSwdqj5kqJPduATqRDJlLLxWMCiAwvV7VP8GFE4kkNWwYlmf7RSyZqswANSCWtuIHGo8oJl7TLOosXNWLm5LeHiBAq+g2WSlLICQbmxYWfxqP2hycQqje/HVmgfDbRCkqzMWZqdQYcmclXectZQ3EFjV+PkLxOLQbCxiwbjm4526RPNITSpDVYEhJNq6P0v4wmYgpqbEP57+Bh82YFJLGjgXpXQJ8N7NEIRokAi3Ej3r+0SKl5VEXpY6bhx58NYH7Sr8dKvow32hcWR3tPGpLCnT6QtkJZgPzHvEnUkVu7g2o0OU+Us3HTdTm/pSHSsUCA/m9W3QxU9NRvJ4O1Ou+GoA5DhIN3HO2r8XggWbUWI3jhziITstVV0FOdeH7R3bOXsNN7mv38IjCPkhy7tTixrw1EDzMKa3PV3axPvfE/4jNQe/wCfpHFJCXcH/Scx32uNf3gaolEIA+b1uOHvjDswBJKeAtpVuddYjVMWyqVTq7D7AH7QIMcsoAVlAJozqDjlQCmsC0CybtEewPtHQJ+KHsD7R0SxSyThgo6aMOdr/vDQNCaV5vwNmoY6XLZr2fRjwhBrwhV0aISil0SMDUGzbiQ29vVrRGkVqRc2p1cwpmO9L9fWOSauwanukEH15fwYmYxoW5h941iTJcGpeheltxiJM1RopnctlJVR9XAYxKfmfjTXRiajX6mA0CPFPY4yAC70frf35R0uW6tPP1a5hn4quVg5Yua+GmmsSueG/wBONrRKZZNRVcRSWILcaEFnHHdC4dKco3mzP1B3WFecKoBVQQFbt+hY9CekD9tlYN+znWBPFa7BF1sJWkOBlerULjhToYmw2TtEKYmoNDWhDsltQ7CATiFEu9i9KekJJxLKc6NwvxiRTQznG9dF58YY+YeyOXKhYcubOHL7izePCKHBYonKEkJBUwKggllKZyCM2vjB22trLxKSMoABqUqNqVtSlNaGKJOzSQGcnXUB6VI+sX5pc2vwMoy/16NJNxqkJJT88sFxT5VkVuagpD8HihlBIWEKAmFmmPrnbMxUzKGmrBhd4klJKJau6f7hFauQk1qRUOWvpCkpCf7b/Kxdszsw4Np4xJTbWhFJHY7ajqBASnKAE6ndq9Ak2GsVkzBVrcCjj9VajVqEQamQLEAgCg/2/f0hy5IdgT1Z/bEUffFLFceW7K3DYJQQpX5HZ3BckA2Nb9Hg7E7KkiTSeSt7ZDlc1KRq/HV/BygyQioFdaP0sYYiWyXf5STQX3X4+hgoVpJ0hMds3+6EBYNAokjLUBmU9mY79BAyrpB1amlXDE6G/jxg2XgphIWaXFdc1Aal9xPWDJ+zyAFDIWAswNALijlze8TfZOLZVSNlrSFLMs5Cw+UtQliC/AQDiMItKHCgoqJoHdkm+5vtGimYxeUh71bmz/eK7HSCoOlhQgPpcC3CCm0ScUmVeHxCkpmZiO6mlyVOoFxRmAobXF9JsPi1ZXLVSLHcaECuiotcLhklSlFgVJDu5vls4IoEwvYJTkMsBNGtq70GmnnDW2g/E6sgBFsxPdGm+pD7wwLgb3aGzZpoRur0Jf6eEGGXYJ/y0IfWtw3yv4w9WEUlGY5Wd2VV66Bmbm0JdrQlMFlTDQCzi9qgUYWsIkmYdaAMyTcsVUBYXFPdYLwkwhRKWNK0CgMrEM+rsafvAk2WogMTlGjUry9OMRhcWhstalBg1LdBUeMSTZpKQSCBQa8mf6cY5RcC9NSNQaGt70iWVJZZCwUg/K2nF+NQ2+FimxUiOXjBa7U4+vCD8Gh2DsVB0ihNDbKKnypvgdWzESXKlLzlsqQGN6HkRyNYHnzAkukqsRW9Lg1djui6eGUF9yxaV+zp6F5yQrMbKsHpbu6XiDCyiVrKwSE2o+XR67/VmgmdLIWxVUpCuRpT1rwiXCyQFJWpRDitAQ6SKad1h/MLpOha9gv4aTv9fvHRb/ij+j/ij7QsN9fwFlXKmZqcLjn78Ineu73px+0CEC9b3HD+bQVhMWl1PmSC+4sOvDcKMIotroMWumMRLBol2FKi/LfDgsAF/e6sPQkPzNNK062rDJyWPGxb7Q1jNONM5Ms8t2nWEWhlEB3ax7zjrxPWHdom2VwwvTn0f1iRCwRwB5flLfaImPGVJqjuzB7wFuVODcwaw0TiFsNQa8t/i/QQqpymOXfoTa7DzEdNTZZuTZ35lhb1hkgJ8WmMmINHvbpEoQC73DB9SN3OGy54Nd1Gb3zh6iCCQwUKj3vqCIlDJJz0MXLy6iz0IUK7iL0hmQKYMxfeai/2h89bMpXyk0OopQN1MdhJgJICnCgWLPVv28oTvXsDktpCylZGqzlmIHCvD+YRE9qA33AJNCGsL1PKHSEZWUQ43b2sfMeELcineITyrcc/vFib6LcWSo1ZCosBTTfYqPnQjwiHI+bl6Hd0aCSxU41t0oGPh4Q4zSyiXYOAKCt3L6wrdLRSm1IixcwiYamgAoKAAUGvKAJpc2v7eCVqdyAa1YOdGPhuhjHMQQBcAjx8IEmCUk0Nlk0cVD34Pv1Yt0h4nBxoDTq/CIlihVvFGF9/SjQwF0gMxF6Xq9rvAApVGkGfiO0WyiWtx6NBD2cmtXPEO1BQwCVpJqXU1gGIajc3EFkBQSE6gfMbM5Z99b8BDWH5G3yfYyQx0Bbgx1DUG6msGy+6yk5gWpyap4VItAeHQS6R8xpusXDnjbwgmRLWAoEUHzEVYVZvKvARE3qNBlp/pHNT3w+82YA0IFuO6ElGjDKDv5kB3PTyiXFYbKsElwpL2YUADX3wEccyiCE8CN/1tBnL43U9Gj5Y8Wp9uv6ELkuQbFqcH5XgiasfKXVahcXtroLdI6VKUpBUzFLH+OUDSZtCQ1SCxcuX1Agf0RVjk0G3UnMe6KaAsQLMANBRojmSGU4NBV203gbjv46RHJOe4cFmPj9YjnFQFhlNL2tQ7/e6LYyTWw/Sk/8AzCQrMkhRzC9Ki1/K/CGTqlPGnoXPj5RAmdW7s4PJ6sPN4JJDA0BA5mhLfSEtWJCStp9AmKmhJKjbn6PCSschaT38x0Cklx7rY7obMlZyCwLWBY+WsOMpPFwK/TKNN2sI5uUqKU3F2gefj8qnItQEsNPfjDsPjJfzA8xo/jWEmykTAy2rvGtqbojEiWE5EjXQX3nrEtt7EvY//EF/p9PtCQ7sf9cdBr+lnyyGITmSQoENZrVZ9DSkHYbZ5CSRXiNAA/RoAlTAkKJFUbrG8WUibllnKA5NiSU1BJ6MDFfC1TEi6ZGgnK57xzEqBoXNKXo3sRBMASrMAQl3HidBch4mlsUJy3WTo1wS1DaExiCoDQi9SKEOR4jhDyjUeQeXLQk4Eq7rszk0+o6QQid3SnKl+Ic3aw8bxJIW+HUFAMFM9yQGLG1HMV+DxIBDB8perV4ExXKKklfsMcji7RZJSQ4Icm5AbeOlvOAJ0tSFBqp5Prz0FYWdtBpmStQTo1f/ANQZhiFI/wBr7raDpFvqiSnydkSkmibBz1ZzR+tN8RzECjKqkFgQLEVGmpfm0MW+ZJBYOCAz3chz03RHPlgglTqctua+7nEtRTsWwkIB7oBPqA+td7+xEKJORg4QAoAMKgEE3J91iaUSghLkOWDNu3tHTZKV1ULqADbyco6XhU21Yb0OUgqQz1SancGYNvvbpHKSKKFANx618IkxaShOUVNVOdwc9aBoglzxlzKFB14QX2T+CmSQAQatblQh9A5HusL2glggpzPoruhqVbUn3aIJ+OUgpV+XNUUe3Lj5mH4lRKVE/ryjgFFvWK5xcuh+df8AI8BQSElABIdyGIY3fya1eEQKlkhVWsAeJ08tIJWTnFq89AX8YdMwoBPFTNxZweV4ZL0hOwScwTLYhqg86Cu81PjEIBBrTixbytcQWmVnC0CyCHcC6ms0CS54OYgbyx1Di8C96FbQRjClSkzTqHegqPvTxhk0lRSkAggUUNx+j+sDYJZWTYJGnVoFn45QmUJSktUHvcNLQzleyWXMvCEZVEgUelDQs4PFvWDFY3IopNMxysCLK+Ukl93mIqdnlSnBNGu1btv1ffE5TlzldSDloAzpYKIPWkHG3F2M3+DMZPExDHKkJIqfmqCwvfTLxEQpkkZSySKuSS50e5Av7MJPl95STuLNwOYV6RNi2XKerpS50cFRDBrFxyiTfN2+xSVWMINag3sQRvcQsueDU0dxzIoSYE2ZhaLY91yQDVsr9Hhq8KAu5NajQE7vCK6dBtll2mUJADnmwoSaN0PWFXiB3gpSaCyqEvWggCZMBWhKRlBOU67rDS8JNlH/AKhYinBTK9bw18XZLZKqayiU1pUCwfmKxOtf9umrWvUv4/eK9M5lAB672bT6GLbtjmY2DGl2pR4kV7ZLsGUtbBkhNdWMQSp5W4HqSK0FBzg9xch+8PbfSI/xSUKX3TU20DN78YbjQGAdjlAUVFT0Nst7coSVMFDlIAoV2YPRnrEmLQ2VJYu54MFWPWsP+ZKQVEalkgvwJNhSES3SA0F/ifbCOit/xFG5XlHRZwkNSP/Z"/>
          <p:cNvSpPr>
            <a:spLocks noChangeAspect="1" noChangeArrowheads="1"/>
          </p:cNvSpPr>
          <p:nvPr/>
        </p:nvSpPr>
        <p:spPr bwMode="auto">
          <a:xfrm>
            <a:off x="0" y="-803275"/>
            <a:ext cx="2752725" cy="1657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lum bright="47000" contrast="-11000"/>
          </a:blip>
          <a:srcRect/>
          <a:stretch>
            <a:fillRect/>
          </a:stretch>
        </p:blipFill>
        <p:spPr bwMode="auto">
          <a:xfrm>
            <a:off x="0" y="5029200"/>
            <a:ext cx="9144000" cy="1828800"/>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r>
              <a:rPr lang="en-US" sz="3600" dirty="0" smtClean="0">
                <a:latin typeface="Monotype Corsiva" pitchFamily="66" charset="0"/>
              </a:rPr>
              <a:t> 8.  A. Massacre at Goliad, March 27,1836</a:t>
            </a:r>
            <a:endParaRPr lang="en-US" sz="3600" dirty="0">
              <a:latin typeface="Monotype Corsiva" pitchFamily="66" charset="0"/>
            </a:endParaRPr>
          </a:p>
        </p:txBody>
      </p:sp>
      <p:sp>
        <p:nvSpPr>
          <p:cNvPr id="3" name="Content Placeholder 2"/>
          <p:cNvSpPr>
            <a:spLocks noGrp="1"/>
          </p:cNvSpPr>
          <p:nvPr>
            <p:ph idx="1"/>
          </p:nvPr>
        </p:nvSpPr>
        <p:spPr>
          <a:xfrm>
            <a:off x="152400" y="1219200"/>
            <a:ext cx="8839200" cy="5562600"/>
          </a:xfrm>
        </p:spPr>
        <p:txBody>
          <a:bodyPr/>
          <a:lstStyle/>
          <a:p>
            <a:pPr>
              <a:buNone/>
            </a:pPr>
            <a:r>
              <a:rPr lang="en-US" sz="2800" dirty="0" smtClean="0"/>
              <a:t>B. Under Col. </a:t>
            </a:r>
            <a:r>
              <a:rPr lang="en-US" sz="2800" dirty="0" err="1" smtClean="0"/>
              <a:t>Fannin</a:t>
            </a:r>
            <a:r>
              <a:rPr lang="en-US" sz="2800" dirty="0" smtClean="0"/>
              <a:t>, The Texans were marched back to Goliad and held for a week. Santa Anna ordered all Texians executed. On March 27, men who could walk were divided into three columns and marched out of the compound. Some hoped they were being sent home. Instead, the troops began shooting all but a handful who escaped during the confusion. The rest of the men, including </a:t>
            </a:r>
            <a:r>
              <a:rPr lang="en-US" sz="2800" dirty="0" err="1" smtClean="0"/>
              <a:t>Fannin</a:t>
            </a:r>
            <a:r>
              <a:rPr lang="en-US" sz="2800" dirty="0" smtClean="0"/>
              <a:t>, were executed later. 340-360 men were killed.</a:t>
            </a:r>
            <a:br>
              <a:rPr lang="en-US" sz="2800" dirty="0" smtClean="0"/>
            </a:br>
            <a:r>
              <a:rPr lang="en-US" sz="2800" dirty="0" smtClean="0"/>
              <a:t/>
            </a:r>
            <a:br>
              <a:rPr lang="en-US" sz="2800" dirty="0" smtClean="0"/>
            </a:br>
            <a:r>
              <a:rPr lang="en-US" sz="2800" dirty="0" smtClean="0"/>
              <a:t>C. Texans were angry &amp; wanted vengeance for this action.</a:t>
            </a:r>
            <a:endParaRPr lang="en-US" sz="2800" dirty="0"/>
          </a:p>
        </p:txBody>
      </p:sp>
      <p:pic>
        <p:nvPicPr>
          <p:cNvPr id="16387" name="Picture 3"/>
          <p:cNvPicPr>
            <a:picLocks noChangeAspect="1" noChangeArrowheads="1"/>
          </p:cNvPicPr>
          <p:nvPr/>
        </p:nvPicPr>
        <p:blipFill>
          <a:blip r:embed="rId3" cstate="print">
            <a:lum bright="15000"/>
          </a:blip>
          <a:srcRect/>
          <a:stretch>
            <a:fillRect/>
          </a:stretch>
        </p:blipFill>
        <p:spPr bwMode="auto">
          <a:xfrm>
            <a:off x="1" y="2"/>
            <a:ext cx="955879" cy="1219198"/>
          </a:xfrm>
          <a:prstGeom prst="rect">
            <a:avLst/>
          </a:prstGeom>
          <a:noFill/>
          <a:ln w="9525">
            <a:noFill/>
            <a:miter lim="800000"/>
            <a:headEnd/>
            <a:tailEnd/>
          </a:ln>
          <a:scene3d>
            <a:camera prst="orthographicFront"/>
            <a:lightRig rig="threePt" dir="t"/>
          </a:scene3d>
          <a:sp3d prstMaterial="translucentPowder"/>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unaway Scrape_2.jpg"/>
          <p:cNvPicPr>
            <a:picLocks noChangeAspect="1"/>
          </p:cNvPicPr>
          <p:nvPr/>
        </p:nvPicPr>
        <p:blipFill>
          <a:blip r:embed="rId2" cstate="print">
            <a:lum bright="80000" contrast="-33000"/>
          </a:blip>
          <a:stretch>
            <a:fillRect/>
          </a:stretch>
        </p:blipFill>
        <p:spPr>
          <a:xfrm>
            <a:off x="0" y="0"/>
            <a:ext cx="9144000" cy="1676400"/>
          </a:xfrm>
          <a:prstGeom prst="rect">
            <a:avLst/>
          </a:prstGeom>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Monotype Corsiva" pitchFamily="66" charset="0"/>
              </a:rPr>
              <a:t>9.  A.  Houston Assumes Command &amp; The Runaway Scrape, March-April 1836</a:t>
            </a:r>
          </a:p>
        </p:txBody>
      </p:sp>
      <p:sp>
        <p:nvSpPr>
          <p:cNvPr id="2051" name="Content Placeholder 2"/>
          <p:cNvSpPr>
            <a:spLocks noGrp="1"/>
          </p:cNvSpPr>
          <p:nvPr>
            <p:ph idx="1"/>
          </p:nvPr>
        </p:nvSpPr>
        <p:spPr>
          <a:xfrm>
            <a:off x="236517" y="1951038"/>
            <a:ext cx="8915400" cy="3657600"/>
          </a:xfrm>
        </p:spPr>
        <p:txBody>
          <a:bodyPr>
            <a:normAutofit fontScale="92500" lnSpcReduction="20000"/>
          </a:bodyPr>
          <a:lstStyle/>
          <a:p>
            <a:pPr marL="0" indent="0" eaLnBrk="1" hangingPunct="1">
              <a:buFont typeface="Arial" charset="0"/>
              <a:buNone/>
            </a:pPr>
            <a:r>
              <a:rPr lang="en-US" sz="2200" dirty="0" smtClean="0">
                <a:latin typeface="Times New Roman" pitchFamily="18" charset="0"/>
                <a:cs typeface="Times New Roman" pitchFamily="18" charset="0"/>
              </a:rPr>
              <a:t>B.  Houston was reappointed commander of the Texas army when the second meeting of the Consultation took place in early March 1836. He arrived in Gonzales on March 11 and found 374 men who had gathered to join the defenders of the Alamo. Deaf Smith returned with Mrs. Susanna Dickinson, her daughter, and Travis’s servant. They reported that all the men at the Alamo had been killed.  Texan troops wanted revenge. However, Houston realized his men were not prepared to fight the Mexican army. He needed more time to  get his troops ready to go into battle. He ordered Gonzales abandoned and burned. Then he led the men to the east. </a:t>
            </a:r>
          </a:p>
          <a:p>
            <a:pPr marL="0" indent="0" eaLnBrk="1" hangingPunct="1">
              <a:buFont typeface="Arial" charset="0"/>
              <a:buNone/>
            </a:pPr>
            <a:r>
              <a:rPr lang="en-US" sz="2200" dirty="0" smtClean="0">
                <a:latin typeface="Times New Roman" pitchFamily="18" charset="0"/>
                <a:cs typeface="Times New Roman" pitchFamily="18" charset="0"/>
              </a:rPr>
              <a:t>Houston and his men camped on </a:t>
            </a:r>
            <a:r>
              <a:rPr lang="en-US" sz="2200" dirty="0" err="1" smtClean="0">
                <a:latin typeface="Times New Roman" pitchFamily="18" charset="0"/>
                <a:cs typeface="Times New Roman" pitchFamily="18" charset="0"/>
              </a:rPr>
              <a:t>Groce</a:t>
            </a:r>
            <a:r>
              <a:rPr lang="en-US" sz="2200" dirty="0" smtClean="0">
                <a:latin typeface="Times New Roman" pitchFamily="18" charset="0"/>
                <a:cs typeface="Times New Roman" pitchFamily="18" charset="0"/>
              </a:rPr>
              <a:t> family land for about two weeks of training before continuing the retreat to the east. When word of the massacres at the Alamo and at Goliad reached Anglo settlers, they gathered up their belongings and went east as quickly as they could. Some fled all the way to Louisiana.  Their flight is known as the Runaway Scrape</a:t>
            </a:r>
          </a:p>
          <a:p>
            <a:pPr marL="457200" indent="-457200" eaLnBrk="1" hangingPunct="1">
              <a:buFont typeface="Arial" charset="0"/>
              <a:buAutoNum type="alphaUcPeriod" startAt="3"/>
            </a:pPr>
            <a:r>
              <a:rPr lang="en-US" sz="2200" dirty="0" smtClean="0">
                <a:latin typeface="Times New Roman" pitchFamily="18" charset="0"/>
                <a:cs typeface="Times New Roman" pitchFamily="18" charset="0"/>
              </a:rPr>
              <a:t>No C Needed</a:t>
            </a:r>
          </a:p>
          <a:p>
            <a:pPr marL="457200" indent="-457200" eaLnBrk="1" hangingPunct="1">
              <a:buFont typeface="Arial" charset="0"/>
              <a:buAutoNum type="alphaUcPeriod" startAt="3"/>
            </a:pPr>
            <a:endParaRPr lang="en-US" sz="2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uston-at-SJ.bmp"/>
          <p:cNvPicPr>
            <a:picLocks noChangeAspect="1" noChangeArrowheads="1"/>
          </p:cNvPicPr>
          <p:nvPr/>
        </p:nvPicPr>
        <p:blipFill>
          <a:blip r:embed="rId2" cstate="print">
            <a:lum bright="73000"/>
          </a:blip>
          <a:srcRect/>
          <a:stretch>
            <a:fillRect/>
          </a:stretch>
        </p:blipFill>
        <p:spPr bwMode="auto">
          <a:xfrm>
            <a:off x="-10886" y="-125413"/>
            <a:ext cx="9183710" cy="1371600"/>
          </a:xfrm>
          <a:prstGeom prst="rect">
            <a:avLst/>
          </a:prstGeom>
          <a:noFill/>
        </p:spPr>
      </p:pic>
      <p:sp>
        <p:nvSpPr>
          <p:cNvPr id="2" name="Title 1"/>
          <p:cNvSpPr>
            <a:spLocks noGrp="1"/>
          </p:cNvSpPr>
          <p:nvPr>
            <p:ph type="ctrTitle"/>
          </p:nvPr>
        </p:nvSpPr>
        <p:spPr>
          <a:xfrm>
            <a:off x="381000" y="-174625"/>
            <a:ext cx="8382000" cy="1470025"/>
          </a:xfrm>
        </p:spPr>
        <p:txBody>
          <a:bodyPr/>
          <a:lstStyle/>
          <a:p>
            <a:r>
              <a:rPr lang="en-US" sz="3600" dirty="0" smtClean="0">
                <a:latin typeface="Monotype Corsiva" pitchFamily="66" charset="0"/>
              </a:rPr>
              <a:t>10.  A. Battle of San Jacinto April 20</a:t>
            </a:r>
            <a:r>
              <a:rPr lang="en-US" sz="3600" baseline="30000" dirty="0" smtClean="0">
                <a:latin typeface="Monotype Corsiva" pitchFamily="66" charset="0"/>
              </a:rPr>
              <a:t>th</a:t>
            </a:r>
            <a:r>
              <a:rPr lang="en-US" sz="3600" dirty="0" smtClean="0">
                <a:latin typeface="Monotype Corsiva" pitchFamily="66" charset="0"/>
              </a:rPr>
              <a:t>, 1836</a:t>
            </a:r>
            <a:endParaRPr lang="en-US" sz="3600" dirty="0">
              <a:latin typeface="Monotype Corsiva" pitchFamily="66" charset="0"/>
            </a:endParaRPr>
          </a:p>
        </p:txBody>
      </p:sp>
      <p:sp>
        <p:nvSpPr>
          <p:cNvPr id="3" name="Subtitle 2"/>
          <p:cNvSpPr>
            <a:spLocks noGrp="1"/>
          </p:cNvSpPr>
          <p:nvPr>
            <p:ph type="subTitle" idx="1"/>
          </p:nvPr>
        </p:nvSpPr>
        <p:spPr>
          <a:xfrm>
            <a:off x="28824" y="1143000"/>
            <a:ext cx="9144000" cy="5715000"/>
          </a:xfrm>
          <a:noFill/>
        </p:spPr>
        <p:txBody>
          <a:bodyPr>
            <a:normAutofit lnSpcReduction="10000"/>
          </a:bodyPr>
          <a:lstStyle/>
          <a:p>
            <a:pPr algn="l"/>
            <a:r>
              <a:rPr lang="en-US" sz="2400" dirty="0" smtClean="0">
                <a:solidFill>
                  <a:schemeClr val="tx1"/>
                </a:solidFill>
                <a:latin typeface="Times New Roman" pitchFamily="18" charset="0"/>
                <a:cs typeface="Times New Roman" pitchFamily="18" charset="0"/>
              </a:rPr>
              <a:t>B. Sam Houston assumes command of the Texan Army.  After the fall of The Alamo, Santa Anna decides to chase Houston’s army into East Texas and splits his Mexican Army into 3 forces.  </a:t>
            </a:r>
          </a:p>
          <a:p>
            <a:pPr algn="l"/>
            <a:r>
              <a:rPr lang="en-US" sz="2400" dirty="0" smtClean="0">
                <a:solidFill>
                  <a:schemeClr val="tx1"/>
                </a:solidFill>
                <a:latin typeface="Times New Roman" pitchFamily="18" charset="0"/>
                <a:cs typeface="Times New Roman" pitchFamily="18" charset="0"/>
              </a:rPr>
              <a:t>The Runaway Scrape helped Sam Houston as the Mexicans ran low on rations (food) and equipment. </a:t>
            </a:r>
          </a:p>
          <a:p>
            <a:pPr algn="l"/>
            <a:r>
              <a:rPr lang="en-US" sz="2400" dirty="0" smtClean="0">
                <a:solidFill>
                  <a:schemeClr val="tx1"/>
                </a:solidFill>
                <a:latin typeface="Times New Roman" pitchFamily="18" charset="0"/>
                <a:cs typeface="Times New Roman" pitchFamily="18" charset="0"/>
              </a:rPr>
              <a:t>The Texans scouted Santa Anna’s Army position, and Houston ordered Deaf Smith to burn Vince’s bridge to cut off any Mexican escape route.  </a:t>
            </a:r>
          </a:p>
          <a:p>
            <a:pPr algn="l"/>
            <a:endParaRPr lang="en-US" sz="2400" dirty="0" smtClean="0">
              <a:solidFill>
                <a:schemeClr val="tx1"/>
              </a:solidFill>
              <a:latin typeface="Times New Roman" pitchFamily="18" charset="0"/>
              <a:cs typeface="Times New Roman" pitchFamily="18" charset="0"/>
            </a:endParaRPr>
          </a:p>
          <a:p>
            <a:pPr algn="l"/>
            <a:r>
              <a:rPr lang="en-US" sz="2400" dirty="0" smtClean="0">
                <a:solidFill>
                  <a:schemeClr val="tx1"/>
                </a:solidFill>
                <a:latin typeface="Times New Roman" pitchFamily="18" charset="0"/>
                <a:cs typeface="Times New Roman" pitchFamily="18" charset="0"/>
              </a:rPr>
              <a:t>While the Mexican Army was resting, at 3pm April 20</a:t>
            </a:r>
            <a:r>
              <a:rPr lang="en-US" sz="2400" baseline="30000" dirty="0" smtClean="0">
                <a:solidFill>
                  <a:schemeClr val="tx1"/>
                </a:solidFill>
                <a:latin typeface="Times New Roman" pitchFamily="18" charset="0"/>
                <a:cs typeface="Times New Roman" pitchFamily="18" charset="0"/>
              </a:rPr>
              <a:t>th</a:t>
            </a:r>
            <a:r>
              <a:rPr lang="en-US" sz="2400" dirty="0" smtClean="0">
                <a:solidFill>
                  <a:schemeClr val="tx1"/>
                </a:solidFill>
                <a:latin typeface="Times New Roman" pitchFamily="18" charset="0"/>
                <a:cs typeface="Times New Roman" pitchFamily="18" charset="0"/>
              </a:rPr>
              <a:t>, the Texan forces attacked and routed the larger Mexican force in 18 minutes, with cries of Remember the Alamo! Remember Goliad! </a:t>
            </a:r>
          </a:p>
          <a:p>
            <a:pPr algn="l"/>
            <a:r>
              <a:rPr lang="en-US" sz="2400" dirty="0" smtClean="0">
                <a:solidFill>
                  <a:schemeClr val="tx1"/>
                </a:solidFill>
                <a:latin typeface="Times New Roman" pitchFamily="18" charset="0"/>
                <a:cs typeface="Times New Roman" pitchFamily="18" charset="0"/>
              </a:rPr>
              <a:t/>
            </a:r>
            <a:br>
              <a:rPr lang="en-US" sz="2400" dirty="0" smtClean="0">
                <a:solidFill>
                  <a:schemeClr val="tx1"/>
                </a:solidFill>
                <a:latin typeface="Times New Roman" pitchFamily="18" charset="0"/>
                <a:cs typeface="Times New Roman" pitchFamily="18" charset="0"/>
              </a:rPr>
            </a:br>
            <a:r>
              <a:rPr lang="en-US" sz="2400" dirty="0" smtClean="0">
                <a:solidFill>
                  <a:schemeClr val="tx1"/>
                </a:solidFill>
                <a:latin typeface="Times New Roman" pitchFamily="18" charset="0"/>
                <a:cs typeface="Times New Roman" pitchFamily="18" charset="0"/>
              </a:rPr>
              <a:t>C. Santa Anna flees the battlefield, was captured a few days later and eventually signs the Treaties of Velasco making Texas an independent country.</a:t>
            </a:r>
          </a:p>
          <a:p>
            <a:pPr algn="l"/>
            <a:endParaRPr lang="en-US"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2722</TotalTime>
  <Words>1240</Words>
  <Application>Microsoft Office PowerPoint</Application>
  <PresentationFormat>On-screen Show (4:3)</PresentationFormat>
  <Paragraphs>50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Monotype Corsiva</vt:lpstr>
      <vt:lpstr>Times New Roman</vt:lpstr>
      <vt:lpstr>Office Theme</vt:lpstr>
      <vt:lpstr>A.  Battle of Gonzalez, October 2, 1835</vt:lpstr>
      <vt:lpstr>2.  A. The Army of the People, October 1835</vt:lpstr>
      <vt:lpstr>3.  A.  The Consultation, November 1835 </vt:lpstr>
      <vt:lpstr> 5.  A.  The Siege &amp; Battle of The Alamo  February 23 – March 6 1836</vt:lpstr>
      <vt:lpstr>6. A. The Convention of 1836 &amp;  Texas Declares Independence March 2nd, 1836</vt:lpstr>
      <vt:lpstr>7.  A.  The Battle of Coleto Creek, March 19, 1836</vt:lpstr>
      <vt:lpstr> 8.  A. Massacre at Goliad, March 27,1836</vt:lpstr>
      <vt:lpstr>9.  A.  Houston Assumes Command &amp; The Runaway Scrape, March-April 1836</vt:lpstr>
      <vt:lpstr>10.  A. Battle of San Jacinto April 20th, 1836</vt:lpstr>
    </vt:vector>
  </TitlesOfParts>
  <Company>RRISD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e100240</dc:creator>
  <cp:lastModifiedBy>Edward_Robertson</cp:lastModifiedBy>
  <cp:revision>234</cp:revision>
  <cp:lastPrinted>2016-12-09T15:27:20Z</cp:lastPrinted>
  <dcterms:created xsi:type="dcterms:W3CDTF">2013-01-07T15:26:31Z</dcterms:created>
  <dcterms:modified xsi:type="dcterms:W3CDTF">2016-12-09T22:04:04Z</dcterms:modified>
</cp:coreProperties>
</file>